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3F6_2DF3023F.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8"/>
  </p:notesMasterIdLst>
  <p:sldIdLst>
    <p:sldId id="256" r:id="rId2"/>
    <p:sldId id="527" r:id="rId3"/>
    <p:sldId id="980" r:id="rId4"/>
    <p:sldId id="287" r:id="rId5"/>
    <p:sldId id="297" r:id="rId6"/>
    <p:sldId id="974" r:id="rId7"/>
    <p:sldId id="937" r:id="rId8"/>
    <p:sldId id="420" r:id="rId9"/>
    <p:sldId id="446" r:id="rId10"/>
    <p:sldId id="437" r:id="rId11"/>
    <p:sldId id="457" r:id="rId12"/>
    <p:sldId id="456" r:id="rId13"/>
    <p:sldId id="447" r:id="rId14"/>
    <p:sldId id="436" r:id="rId15"/>
    <p:sldId id="448" r:id="rId16"/>
    <p:sldId id="449" r:id="rId17"/>
    <p:sldId id="853" r:id="rId18"/>
    <p:sldId id="834" r:id="rId19"/>
    <p:sldId id="458" r:id="rId20"/>
    <p:sldId id="466" r:id="rId21"/>
    <p:sldId id="868" r:id="rId22"/>
    <p:sldId id="867" r:id="rId23"/>
    <p:sldId id="975" r:id="rId24"/>
    <p:sldId id="421" r:id="rId25"/>
    <p:sldId id="398" r:id="rId26"/>
    <p:sldId id="825" r:id="rId27"/>
    <p:sldId id="400" r:id="rId28"/>
    <p:sldId id="475" r:id="rId29"/>
    <p:sldId id="399" r:id="rId30"/>
    <p:sldId id="469" r:id="rId31"/>
    <p:sldId id="425" r:id="rId32"/>
    <p:sldId id="846" r:id="rId33"/>
    <p:sldId id="847" r:id="rId34"/>
    <p:sldId id="977" r:id="rId35"/>
    <p:sldId id="835" r:id="rId36"/>
    <p:sldId id="836" r:id="rId37"/>
    <p:sldId id="813" r:id="rId38"/>
    <p:sldId id="862" r:id="rId39"/>
    <p:sldId id="840" r:id="rId40"/>
    <p:sldId id="852" r:id="rId41"/>
    <p:sldId id="845" r:id="rId42"/>
    <p:sldId id="841" r:id="rId43"/>
    <p:sldId id="843" r:id="rId44"/>
    <p:sldId id="844" r:id="rId45"/>
    <p:sldId id="978" r:id="rId46"/>
    <p:sldId id="861" r:id="rId47"/>
    <p:sldId id="858" r:id="rId48"/>
    <p:sldId id="859" r:id="rId49"/>
    <p:sldId id="572" r:id="rId50"/>
    <p:sldId id="863" r:id="rId51"/>
    <p:sldId id="905" r:id="rId52"/>
    <p:sldId id="600" r:id="rId53"/>
    <p:sldId id="609" r:id="rId54"/>
    <p:sldId id="601" r:id="rId55"/>
    <p:sldId id="347" r:id="rId56"/>
    <p:sldId id="341" r:id="rId57"/>
    <p:sldId id="683" r:id="rId58"/>
    <p:sldId id="630" r:id="rId59"/>
    <p:sldId id="299" r:id="rId60"/>
    <p:sldId id="604" r:id="rId61"/>
    <p:sldId id="301" r:id="rId62"/>
    <p:sldId id="606" r:id="rId63"/>
    <p:sldId id="313" r:id="rId64"/>
    <p:sldId id="607" r:id="rId65"/>
    <p:sldId id="621" r:id="rId66"/>
    <p:sldId id="608" r:id="rId67"/>
    <p:sldId id="352" r:id="rId68"/>
    <p:sldId id="611" r:id="rId69"/>
    <p:sldId id="684" r:id="rId70"/>
    <p:sldId id="620" r:id="rId71"/>
    <p:sldId id="665" r:id="rId72"/>
    <p:sldId id="959" r:id="rId73"/>
    <p:sldId id="1002" r:id="rId74"/>
    <p:sldId id="870" r:id="rId75"/>
    <p:sldId id="812" r:id="rId76"/>
    <p:sldId id="960" r:id="rId77"/>
    <p:sldId id="738" r:id="rId78"/>
    <p:sldId id="739" r:id="rId79"/>
    <p:sldId id="742" r:id="rId80"/>
    <p:sldId id="874" r:id="rId81"/>
    <p:sldId id="761" r:id="rId82"/>
    <p:sldId id="728" r:id="rId83"/>
    <p:sldId id="749" r:id="rId84"/>
    <p:sldId id="745" r:id="rId85"/>
    <p:sldId id="744" r:id="rId86"/>
    <p:sldId id="866" r:id="rId87"/>
    <p:sldId id="814" r:id="rId88"/>
    <p:sldId id="803" r:id="rId89"/>
    <p:sldId id="746" r:id="rId90"/>
    <p:sldId id="961" r:id="rId91"/>
    <p:sldId id="945" r:id="rId92"/>
    <p:sldId id="947" r:id="rId93"/>
    <p:sldId id="949" r:id="rId94"/>
    <p:sldId id="951" r:id="rId95"/>
    <p:sldId id="953" r:id="rId96"/>
    <p:sldId id="962" r:id="rId97"/>
    <p:sldId id="871" r:id="rId98"/>
    <p:sldId id="872" r:id="rId99"/>
    <p:sldId id="873" r:id="rId100"/>
    <p:sldId id="1003" r:id="rId101"/>
    <p:sldId id="810" r:id="rId102"/>
    <p:sldId id="704" r:id="rId103"/>
    <p:sldId id="708" r:id="rId104"/>
    <p:sldId id="804" r:id="rId105"/>
    <p:sldId id="795" r:id="rId106"/>
    <p:sldId id="760" r:id="rId107"/>
    <p:sldId id="817" r:id="rId108"/>
    <p:sldId id="747" r:id="rId109"/>
    <p:sldId id="818" r:id="rId110"/>
    <p:sldId id="800" r:id="rId111"/>
    <p:sldId id="801" r:id="rId112"/>
    <p:sldId id="1004" r:id="rId113"/>
    <p:sldId id="957" r:id="rId114"/>
    <p:sldId id="964" r:id="rId115"/>
    <p:sldId id="972" r:id="rId116"/>
    <p:sldId id="965" r:id="rId117"/>
    <p:sldId id="982" r:id="rId118"/>
    <p:sldId id="366" r:id="rId119"/>
    <p:sldId id="369" r:id="rId120"/>
    <p:sldId id="501" r:id="rId121"/>
    <p:sldId id="983" r:id="rId122"/>
    <p:sldId id="984" r:id="rId123"/>
    <p:sldId id="985" r:id="rId124"/>
    <p:sldId id="986" r:id="rId125"/>
    <p:sldId id="987" r:id="rId126"/>
    <p:sldId id="502" r:id="rId127"/>
    <p:sldId id="988" r:id="rId128"/>
    <p:sldId id="503" r:id="rId129"/>
    <p:sldId id="989" r:id="rId130"/>
    <p:sldId id="1014" r:id="rId131"/>
    <p:sldId id="1015" r:id="rId132"/>
    <p:sldId id="981" r:id="rId133"/>
    <p:sldId id="990" r:id="rId134"/>
    <p:sldId id="999" r:id="rId135"/>
    <p:sldId id="997" r:id="rId136"/>
    <p:sldId id="1000" r:id="rId137"/>
    <p:sldId id="1001" r:id="rId138"/>
    <p:sldId id="993" r:id="rId139"/>
    <p:sldId id="1005" r:id="rId140"/>
    <p:sldId id="1016" r:id="rId141"/>
    <p:sldId id="998" r:id="rId142"/>
    <p:sldId id="992" r:id="rId143"/>
    <p:sldId id="966" r:id="rId144"/>
    <p:sldId id="1006" r:id="rId145"/>
    <p:sldId id="1007" r:id="rId146"/>
    <p:sldId id="1010" r:id="rId147"/>
    <p:sldId id="1013" r:id="rId148"/>
    <p:sldId id="1011" r:id="rId149"/>
    <p:sldId id="971" r:id="rId150"/>
    <p:sldId id="924" r:id="rId151"/>
    <p:sldId id="927" r:id="rId152"/>
    <p:sldId id="925" r:id="rId153"/>
    <p:sldId id="969" r:id="rId154"/>
    <p:sldId id="1009" r:id="rId155"/>
    <p:sldId id="920" r:id="rId156"/>
    <p:sldId id="921" r:id="rId157"/>
    <p:sldId id="923" r:id="rId158"/>
    <p:sldId id="968" r:id="rId159"/>
    <p:sldId id="928" r:id="rId160"/>
    <p:sldId id="979" r:id="rId161"/>
    <p:sldId id="629" r:id="rId162"/>
    <p:sldId id="756" r:id="rId163"/>
    <p:sldId id="631" r:id="rId164"/>
    <p:sldId id="757" r:id="rId165"/>
    <p:sldId id="762" r:id="rId166"/>
    <p:sldId id="763" r:id="rId167"/>
    <p:sldId id="632" r:id="rId168"/>
    <p:sldId id="758" r:id="rId169"/>
    <p:sldId id="656" r:id="rId170"/>
    <p:sldId id="759" r:id="rId171"/>
    <p:sldId id="430" r:id="rId172"/>
    <p:sldId id="996" r:id="rId173"/>
    <p:sldId id="995" r:id="rId174"/>
    <p:sldId id="822" r:id="rId175"/>
    <p:sldId id="290" r:id="rId176"/>
    <p:sldId id="281" r:id="rId1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2"/>
    <p:restoredTop sz="79098" autoAdjust="0"/>
  </p:normalViewPr>
  <p:slideViewPr>
    <p:cSldViewPr snapToGrid="0" snapToObjects="1">
      <p:cViewPr varScale="1">
        <p:scale>
          <a:sx n="125" d="100"/>
          <a:sy n="125" d="100"/>
        </p:scale>
        <p:origin x="1536"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omments/modernComment_3F6_2DF3023F.xml><?xml version="1.0" encoding="utf-8"?>
<p188:cmLst xmlns:a="http://schemas.openxmlformats.org/drawingml/2006/main" xmlns:r="http://schemas.openxmlformats.org/officeDocument/2006/relationships" xmlns:p188="http://schemas.microsoft.com/office/powerpoint/2018/8/main">
  <p188:cm id="{CCA07F34-EF71-8644-B124-504F07ACFE10}" authorId="{7AF9D144-FCFB-E2A0-4A8C-C10ED4D43B00}" created="2025-01-05T22:48:18.244">
    <pc:sldMkLst xmlns:pc="http://schemas.microsoft.com/office/powerpoint/2013/main/command">
      <pc:docMk/>
      <pc:sldMk cId="770900543" sldId="1014"/>
    </pc:sldMkLst>
    <p188:txBody>
      <a:bodyPr/>
      <a:lstStyle/>
      <a:p>
        <a:r>
          <a:rPr lang="en-GB"/>
          <a:t>Needs completion</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dirty="0"/>
            <a:t>Orchestration and Choreography</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4"/>
      <dgm:spPr/>
    </dgm:pt>
    <dgm:pt modelId="{E78B71D9-89AC-4F5F-B9C3-95FA3AD5D536}" type="pres">
      <dgm:prSet presAssocID="{0924C685-6A3C-4D28-8A8C-282837A0AC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4">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4"/>
      <dgm:spPr/>
    </dgm:pt>
    <dgm:pt modelId="{8CE5F85A-5A1A-4274-BAC1-6B92D7139EF9}" type="pres">
      <dgm:prSet presAssocID="{2F7DA765-0AB4-4B7D-B101-FDDF4B6463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4">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4"/>
      <dgm:spPr/>
    </dgm:pt>
    <dgm:pt modelId="{933F3440-E9B4-4C91-BC23-60F6E2046E6C}" type="pres">
      <dgm:prSet presAssocID="{7F77F4B6-49A0-472E-80D8-0813C5797C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4">
        <dgm:presLayoutVars>
          <dgm:chMax val="0"/>
          <dgm:chPref val="0"/>
        </dgm:presLayoutVars>
      </dgm:prSet>
      <dgm:spPr/>
    </dgm:pt>
    <dgm:pt modelId="{AFBDE735-99DE-4511-B132-FFB7B842E9A4}" type="pres">
      <dgm:prSet presAssocID="{469FE234-6561-49BB-A3A8-FEEACB3BA54D}"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3" presStyleCnt="4"/>
      <dgm:spPr/>
    </dgm:pt>
    <dgm:pt modelId="{3A1BC3AE-D231-4228-87DF-83E990F8C2B8}" type="pres">
      <dgm:prSet presAssocID="{D4D1DB0E-5AE5-4F6C-8AAE-D3198E9CA8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3" presStyleCnt="4">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F4347F63-C603-4E52-922A-AEC571EE4A5C}" srcId="{3B94CDBB-F67A-4059-9AAF-13F2C7AAA628}" destId="{D4D1DB0E-5AE5-4F6C-8AAE-D3198E9CA8A5}" srcOrd="3"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F176F7E8-2BF9-184D-BC19-23DA93E7BB4C}" type="presOf" srcId="{D4D1DB0E-5AE5-4F6C-8AAE-D3198E9CA8A5}" destId="{9E92BF33-9747-41D4-9D07-EA4BF18E595B}" srcOrd="0" destOrd="0" presId="urn:microsoft.com/office/officeart/2018/2/layout/IconVerticalSolidList"/>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 modelId="{EF017B20-5589-6B46-A6D3-FF0C2D825989}" type="presParOf" srcId="{F32D47BE-4DED-412D-879B-FB187FFCA8ED}" destId="{AFBDE735-99DE-4511-B132-FFB7B842E9A4}" srcOrd="5" destOrd="0" presId="urn:microsoft.com/office/officeart/2018/2/layout/IconVerticalSolidList"/>
    <dgm:cxn modelId="{C5A58C8B-5713-6D4D-929F-BC698C3E6500}" type="presParOf" srcId="{F32D47BE-4DED-412D-879B-FB187FFCA8ED}" destId="{1BBB30BD-C174-4D80-BC9C-8EEFF0853675}" srcOrd="6" destOrd="0" presId="urn:microsoft.com/office/officeart/2018/2/layout/IconVerticalSolidList"/>
    <dgm:cxn modelId="{611BA28C-335C-CC4B-B3E3-7ABB264685DD}" type="presParOf" srcId="{1BBB30BD-C174-4D80-BC9C-8EEFF0853675}" destId="{4DB5E4E4-F5EC-4949-920B-E2702414E15E}" srcOrd="0" destOrd="0" presId="urn:microsoft.com/office/officeart/2018/2/layout/IconVerticalSolidList"/>
    <dgm:cxn modelId="{A5C36E2C-02F2-7248-90C9-051FB7B8E70F}" type="presParOf" srcId="{1BBB30BD-C174-4D80-BC9C-8EEFF0853675}" destId="{3A1BC3AE-D231-4228-87DF-83E990F8C2B8}" srcOrd="1" destOrd="0" presId="urn:microsoft.com/office/officeart/2018/2/layout/IconVerticalSolidList"/>
    <dgm:cxn modelId="{46E61C82-0874-9D4C-8278-34849DD29751}" type="presParOf" srcId="{1BBB30BD-C174-4D80-BC9C-8EEFF0853675}" destId="{DD69BC12-7647-44A7-950D-7D6F4702C149}" srcOrd="2" destOrd="0" presId="urn:microsoft.com/office/officeart/2018/2/layout/IconVerticalSolidList"/>
    <dgm:cxn modelId="{CB77B6BB-802F-634C-A946-6705F4F9BA1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1709"/>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62108" y="196666"/>
          <a:ext cx="476560" cy="476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000777" y="1709"/>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a:t>Conversations</a:t>
          </a:r>
          <a:endParaRPr lang="en-US" sz="2200" kern="1200" dirty="0"/>
        </a:p>
      </dsp:txBody>
      <dsp:txXfrm>
        <a:off x="1000777" y="1709"/>
        <a:ext cx="4034386" cy="866474"/>
      </dsp:txXfrm>
    </dsp:sp>
    <dsp:sp modelId="{87640102-8C58-4A28-B6F2-5D0432B29FBF}">
      <dsp:nvSpPr>
        <dsp:cNvPr id="0" name=""/>
        <dsp:cNvSpPr/>
      </dsp:nvSpPr>
      <dsp:spPr>
        <a:xfrm>
          <a:off x="0" y="1084802"/>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62108" y="1279759"/>
          <a:ext cx="476560" cy="476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000777" y="1084802"/>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Flow</a:t>
          </a:r>
        </a:p>
      </dsp:txBody>
      <dsp:txXfrm>
        <a:off x="1000777" y="1084802"/>
        <a:ext cx="4034386" cy="866474"/>
      </dsp:txXfrm>
    </dsp:sp>
    <dsp:sp modelId="{7B25A68D-AC7C-4806-AAA9-AF0A0CC35526}">
      <dsp:nvSpPr>
        <dsp:cNvPr id="0" name=""/>
        <dsp:cNvSpPr/>
      </dsp:nvSpPr>
      <dsp:spPr>
        <a:xfrm>
          <a:off x="0" y="2167895"/>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62108" y="2362851"/>
          <a:ext cx="476560" cy="476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000777" y="2167895"/>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Process Automation</a:t>
          </a:r>
        </a:p>
      </dsp:txBody>
      <dsp:txXfrm>
        <a:off x="1000777" y="2167895"/>
        <a:ext cx="4034386" cy="866474"/>
      </dsp:txXfrm>
    </dsp:sp>
    <dsp:sp modelId="{4DB5E4E4-F5EC-4949-920B-E2702414E15E}">
      <dsp:nvSpPr>
        <dsp:cNvPr id="0" name=""/>
        <dsp:cNvSpPr/>
      </dsp:nvSpPr>
      <dsp:spPr>
        <a:xfrm>
          <a:off x="0" y="3250988"/>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62108" y="3445944"/>
          <a:ext cx="476560" cy="476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1000777" y="3250988"/>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Orchestration and Choreography</a:t>
          </a:r>
        </a:p>
      </dsp:txBody>
      <dsp:txXfrm>
        <a:off x="1000777" y="3250988"/>
        <a:ext cx="4034386" cy="8664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1/3/25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26</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27</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38</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40</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41</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67563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74</a:t>
            </a:fld>
            <a:endParaRPr lang="en-US"/>
          </a:p>
        </p:txBody>
      </p:sp>
    </p:spTree>
    <p:extLst>
      <p:ext uri="{BB962C8B-B14F-4D97-AF65-F5344CB8AC3E}">
        <p14:creationId xmlns:p14="http://schemas.microsoft.com/office/powerpoint/2010/main" val="417440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75</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77</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78</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79</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80</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83</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84</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85</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86</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87</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1510668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808024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154762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110</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FAF9A83-83ED-C838-F8E9-49A6562D3E0B}"/>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5DE0E7E4-5B32-7C5D-88CB-C526BDC45B0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F2E9465C-68C8-3C42-990B-D662A21B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988032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value stream is the sequence of activities an organization undertakes to deliver on a customer request. More broadly, a value stream is the sequence of activities required to design, produce, and deliver a good or service to a customer, and it includes the dual flows of information and material. Most value streams are highly cross-functional: the transformation of a customer request to a good or service flows through many functional departments or work teams within the organization.</a:t>
            </a:r>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117</a:t>
            </a:fld>
            <a:endParaRPr lang="en-US"/>
          </a:p>
        </p:txBody>
      </p:sp>
    </p:spTree>
    <p:extLst>
      <p:ext uri="{BB962C8B-B14F-4D97-AF65-F5344CB8AC3E}">
        <p14:creationId xmlns:p14="http://schemas.microsoft.com/office/powerpoint/2010/main" val="121060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use the term Value Stream Mapping, what we are doing is sometimes distinguished as Non-Traditional Value Stream Mapping or Business Value Stream Mapping.</a:t>
            </a:r>
          </a:p>
          <a:p>
            <a:endParaRPr lang="en-US" dirty="0"/>
          </a:p>
          <a:p>
            <a:r>
              <a:rPr lang="en-US" dirty="0"/>
              <a:t>This is because Value Stream Mapping is concerned with removing waste from a process and has a current and future state. Our Value Stream Mapping doesn’t go this far, as it only concerned with documenting the process. As such it may omit process time, lead time, </a:t>
            </a:r>
            <a:r>
              <a:rPr lang="en-US" dirty="0" err="1"/>
              <a:t>etc</a:t>
            </a:r>
            <a:r>
              <a:rPr lang="en-US" dirty="0"/>
              <a:t> as we are not looking to optimize the process though this but to document it. Some typify this as usage outside fields such as manufacturing, but it’s also about intent.</a:t>
            </a:r>
          </a:p>
          <a:p>
            <a:endParaRPr lang="en-US" dirty="0"/>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118</a:t>
            </a:fld>
            <a:endParaRPr lang="en-US"/>
          </a:p>
        </p:txBody>
      </p:sp>
    </p:spTree>
    <p:extLst>
      <p:ext uri="{BB962C8B-B14F-4D97-AF65-F5344CB8AC3E}">
        <p14:creationId xmlns:p14="http://schemas.microsoft.com/office/powerpoint/2010/main" val="3111570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119</a:t>
            </a:fld>
            <a:endParaRPr lang="en-US"/>
          </a:p>
        </p:txBody>
      </p:sp>
    </p:spTree>
    <p:extLst>
      <p:ext uri="{BB962C8B-B14F-4D97-AF65-F5344CB8AC3E}">
        <p14:creationId xmlns:p14="http://schemas.microsoft.com/office/powerpoint/2010/main" val="2058372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699250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139</a:t>
            </a:fld>
            <a:endParaRPr lang="en-US"/>
          </a:p>
        </p:txBody>
      </p:sp>
    </p:spTree>
    <p:extLst>
      <p:ext uri="{BB962C8B-B14F-4D97-AF65-F5344CB8AC3E}">
        <p14:creationId xmlns:p14="http://schemas.microsoft.com/office/powerpoint/2010/main" val="10615749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67E4-94E5-8E4A-0811-40049E8C0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4BB4-9F26-AE66-2A74-FE212C8C1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7A23E-2790-905D-21BC-0ABDE385CB56}"/>
              </a:ext>
            </a:extLst>
          </p:cNvPr>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a:extLst>
              <a:ext uri="{FF2B5EF4-FFF2-40B4-BE49-F238E27FC236}">
                <a16:creationId xmlns:a16="http://schemas.microsoft.com/office/drawing/2014/main" id="{0A392B90-DB4D-C6A3-72E7-3FFCE9004D28}"/>
              </a:ext>
            </a:extLst>
          </p:cNvPr>
          <p:cNvSpPr>
            <a:spLocks noGrp="1"/>
          </p:cNvSpPr>
          <p:nvPr>
            <p:ph type="sldNum" sz="quarter" idx="5"/>
          </p:nvPr>
        </p:nvSpPr>
        <p:spPr/>
        <p:txBody>
          <a:bodyPr/>
          <a:lstStyle/>
          <a:p>
            <a:fld id="{2C9BF270-F648-CA44-8B20-DE81D7164CE0}" type="slidenum">
              <a:rPr lang="en-US" smtClean="0"/>
              <a:t>145</a:t>
            </a:fld>
            <a:endParaRPr lang="en-US"/>
          </a:p>
        </p:txBody>
      </p:sp>
    </p:spTree>
    <p:extLst>
      <p:ext uri="{BB962C8B-B14F-4D97-AF65-F5344CB8AC3E}">
        <p14:creationId xmlns:p14="http://schemas.microsoft.com/office/powerpoint/2010/main" val="25537638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D4C70-84F7-3AF9-879D-0E83725C2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710C1-500B-9963-010E-5B0228DBB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16318F-11CC-29CA-FF52-6092D71B06B2}"/>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417B1FA-D4C2-17D0-59A8-8D7BE925B4B8}"/>
              </a:ext>
            </a:extLst>
          </p:cNvPr>
          <p:cNvSpPr>
            <a:spLocks noGrp="1"/>
          </p:cNvSpPr>
          <p:nvPr>
            <p:ph type="sldNum" sz="quarter" idx="5"/>
          </p:nvPr>
        </p:nvSpPr>
        <p:spPr/>
        <p:txBody>
          <a:bodyPr/>
          <a:lstStyle/>
          <a:p>
            <a:fld id="{F949CB24-BEAC-6A41-9A10-BFD56146B867}" type="slidenum">
              <a:rPr lang="en-US" smtClean="0"/>
              <a:pPr/>
              <a:t>146</a:t>
            </a:fld>
            <a:endParaRPr lang="en-US"/>
          </a:p>
        </p:txBody>
      </p:sp>
    </p:spTree>
    <p:extLst>
      <p:ext uri="{BB962C8B-B14F-4D97-AF65-F5344CB8AC3E}">
        <p14:creationId xmlns:p14="http://schemas.microsoft.com/office/powerpoint/2010/main" val="24275454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B6F9E-0A19-BE4E-8892-0AB5A1BF9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412BD-06F4-9F00-07F8-1E4D53CC0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AB280-6A75-8CF7-7F46-ECBF557E099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8DF6B1-3673-00B0-1BD1-3DC9AC2B5699}"/>
              </a:ext>
            </a:extLst>
          </p:cNvPr>
          <p:cNvSpPr>
            <a:spLocks noGrp="1"/>
          </p:cNvSpPr>
          <p:nvPr>
            <p:ph type="sldNum" sz="quarter" idx="5"/>
          </p:nvPr>
        </p:nvSpPr>
        <p:spPr/>
        <p:txBody>
          <a:bodyPr/>
          <a:lstStyle/>
          <a:p>
            <a:fld id="{F949CB24-BEAC-6A41-9A10-BFD56146B867}" type="slidenum">
              <a:rPr lang="en-US" smtClean="0"/>
              <a:pPr/>
              <a:t>148</a:t>
            </a:fld>
            <a:endParaRPr lang="en-US"/>
          </a:p>
        </p:txBody>
      </p:sp>
    </p:spTree>
    <p:extLst>
      <p:ext uri="{BB962C8B-B14F-4D97-AF65-F5344CB8AC3E}">
        <p14:creationId xmlns:p14="http://schemas.microsoft.com/office/powerpoint/2010/main" val="25858087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D382A-B8BA-C0DE-7A77-4B65C734B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70C4-B428-6527-351C-05FC8574A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751C0-259B-A2ED-ED23-2FEED962C3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5101C8-72DA-BA44-8DD0-89AB8553AAE4}"/>
              </a:ext>
            </a:extLst>
          </p:cNvPr>
          <p:cNvSpPr>
            <a:spLocks noGrp="1"/>
          </p:cNvSpPr>
          <p:nvPr>
            <p:ph type="sldNum" sz="quarter" idx="5"/>
          </p:nvPr>
        </p:nvSpPr>
        <p:spPr/>
        <p:txBody>
          <a:bodyPr/>
          <a:lstStyle/>
          <a:p>
            <a:fld id="{F949CB24-BEAC-6A41-9A10-BFD56146B867}" type="slidenum">
              <a:rPr lang="en-US" smtClean="0"/>
              <a:pPr/>
              <a:t>172</a:t>
            </a:fld>
            <a:endParaRPr lang="en-US"/>
          </a:p>
        </p:txBody>
      </p:sp>
    </p:spTree>
    <p:extLst>
      <p:ext uri="{BB962C8B-B14F-4D97-AF65-F5344CB8AC3E}">
        <p14:creationId xmlns:p14="http://schemas.microsoft.com/office/powerpoint/2010/main" val="3633581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173</a:t>
            </a:fld>
            <a:endParaRPr lang="en-US"/>
          </a:p>
        </p:txBody>
      </p:sp>
    </p:spTree>
    <p:extLst>
      <p:ext uri="{BB962C8B-B14F-4D97-AF65-F5344CB8AC3E}">
        <p14:creationId xmlns:p14="http://schemas.microsoft.com/office/powerpoint/2010/main" val="4034370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17</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25</a:t>
            </a:fld>
            <a:endParaRPr lang="en-US"/>
          </a:p>
        </p:txBody>
      </p:sp>
    </p:spTree>
    <p:extLst>
      <p:ext uri="{BB962C8B-B14F-4D97-AF65-F5344CB8AC3E}">
        <p14:creationId xmlns:p14="http://schemas.microsoft.com/office/powerpoint/2010/main" val="254859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03/01/2025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03/01/2025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03/01/2025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03/01/2025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03/01/2025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03/01/2025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03/01/2025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03/01/2025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microsoft.com/office/2018/10/relationships/comments" Target="../comments/modernComment_3F6_2DF3023F.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vert="horz" lIns="91440" tIns="45720" rIns="91440" bIns="45720" rtlCol="0" anchor="b">
            <a:normAutofit/>
          </a:bodyPr>
          <a:lstStyle/>
          <a:p>
            <a:pPr algn="l" defTabSz="914400"/>
            <a:r>
              <a:rPr lang="en-US" sz="5700" kern="1200" dirty="0">
                <a:latin typeface="Chalkboard" panose="03050602040202020205" pitchFamily="66" charset="77"/>
              </a:rPr>
              <a:t>Practical Messaging</a:t>
            </a:r>
          </a:p>
        </p:txBody>
      </p:sp>
      <p:sp>
        <p:nvSpPr>
          <p:cNvPr id="3" name="Subtitle 2"/>
          <p:cNvSpPr>
            <a:spLocks noGrp="1"/>
          </p:cNvSpPr>
          <p:nvPr>
            <p:ph type="subTitle" idx="1"/>
          </p:nvPr>
        </p:nvSpPr>
        <p:spPr>
          <a:xfrm>
            <a:off x="628649" y="4983276"/>
            <a:ext cx="7884414" cy="1126680"/>
          </a:xfrm>
        </p:spPr>
        <p:txBody>
          <a:bodyPr vert="horz" lIns="91440" tIns="45720" rIns="91440" bIns="45720" rtlCol="0">
            <a:normAutofit/>
          </a:bodyPr>
          <a:lstStyle/>
          <a:p>
            <a:pPr indent="-228600" algn="l" defTabSz="914400">
              <a:lnSpc>
                <a:spcPct val="90000"/>
              </a:lnSpc>
              <a:buFont typeface="Arial" panose="020B0604020202020204" pitchFamily="34" charset="0"/>
              <a:buChar char="•"/>
            </a:pPr>
            <a:r>
              <a:rPr lang="en-US" sz="2000">
                <a:latin typeface="Chalkboard" panose="03050602040202020205" pitchFamily="66" charset="77"/>
              </a:rPr>
              <a:t>A 101 guide to messaging</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Ian Cooper</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X and </a:t>
            </a:r>
            <a:r>
              <a:rPr lang="en-US" sz="2000" err="1">
                <a:latin typeface="Chalkboard" panose="03050602040202020205" pitchFamily="66" charset="77"/>
              </a:rPr>
              <a:t>Hachyderm</a:t>
            </a:r>
            <a:r>
              <a:rPr lang="en-US" sz="2000">
                <a:latin typeface="Chalkboard" panose="03050602040202020205" pitchFamily="66" charset="77"/>
              </a:rPr>
              <a:t>: </a:t>
            </a:r>
            <a:r>
              <a:rPr lang="en-US" sz="2000" err="1">
                <a:latin typeface="Chalkboard" panose="03050602040202020205" pitchFamily="66" charset="77"/>
              </a:rPr>
              <a:t>ICooper</a:t>
            </a:r>
            <a:endParaRPr lang="en-US" sz="2000">
              <a:latin typeface="Chalkboard" panose="03050602040202020205" pitchFamily="66" charset="77"/>
            </a:endParaRPr>
          </a:p>
          <a:p>
            <a:pPr indent="-228600" algn="l" defTabSz="914400">
              <a:lnSpc>
                <a:spcPct val="90000"/>
              </a:lnSpc>
              <a:buFont typeface="Arial" panose="020B0604020202020204" pitchFamily="34" charset="0"/>
              <a:buChar char="•"/>
            </a:pPr>
            <a:endParaRPr lang="en-US" sz="2000"/>
          </a:p>
        </p:txBody>
      </p:sp>
      <p:sp>
        <p:nvSpPr>
          <p:cNvPr id="3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ormAutofit/>
          </a:bodyPr>
          <a:lstStyle/>
          <a:p>
            <a:pPr defTabSz="914400">
              <a:spcAft>
                <a:spcPts val="600"/>
              </a:spcAft>
            </a:pPr>
            <a:fld id="{867D4A06-35AE-BD4A-84A9-613A26F3D41D}" type="slidenum">
              <a:rPr lang="en-US"/>
              <a:pPr defTabSz="914400">
                <a:spcAft>
                  <a:spcPts val="600"/>
                </a:spcAft>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595367-A546-67EB-DF96-5886A4774F4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4277C4-7FD7-107A-99B9-DDC7C1E79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42AC084-FBD4-EB15-CC57-486848DEA2F4}"/>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Reactive Architectures</a:t>
            </a:r>
          </a:p>
        </p:txBody>
      </p:sp>
      <p:sp>
        <p:nvSpPr>
          <p:cNvPr id="12" name="Rectangle 11">
            <a:extLst>
              <a:ext uri="{FF2B5EF4-FFF2-40B4-BE49-F238E27FC236}">
                <a16:creationId xmlns:a16="http://schemas.microsoft.com/office/drawing/2014/main" id="{09480B19-5A16-4AC4-7A8E-74F7C115F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139C88E-A6B3-8C54-1F72-6E8D7E443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3614E6-44CC-0EAC-1D90-BF1F64AA4C1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100</a:t>
            </a:fld>
            <a:endParaRPr lang="en-US"/>
          </a:p>
        </p:txBody>
      </p:sp>
    </p:spTree>
    <p:extLst>
      <p:ext uri="{BB962C8B-B14F-4D97-AF65-F5344CB8AC3E}">
        <p14:creationId xmlns:p14="http://schemas.microsoft.com/office/powerpoint/2010/main" val="999780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101</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102</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382426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108</a:t>
            </a:fld>
            <a:endParaRPr lang="en-US"/>
          </a:p>
        </p:txBody>
      </p:sp>
    </p:spTree>
    <p:extLst>
      <p:ext uri="{BB962C8B-B14F-4D97-AF65-F5344CB8AC3E}">
        <p14:creationId xmlns:p14="http://schemas.microsoft.com/office/powerpoint/2010/main" val="188828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48860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32747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337507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0EDC2-45B1-5DBE-91E0-E494A43E041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DFEF4A-0729-D247-887A-40625932C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CBAE676-B0B4-C917-798D-E4A4389AB01E}"/>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Putting It Together</a:t>
            </a:r>
          </a:p>
        </p:txBody>
      </p:sp>
      <p:sp>
        <p:nvSpPr>
          <p:cNvPr id="12" name="Rectangle 11">
            <a:extLst>
              <a:ext uri="{FF2B5EF4-FFF2-40B4-BE49-F238E27FC236}">
                <a16:creationId xmlns:a16="http://schemas.microsoft.com/office/drawing/2014/main" id="{3462BEBD-79EE-5667-9329-DC84EB0CD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26CE5D5-D02A-03D7-A212-E98D6C20F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02C6F0-7374-4293-DC53-9623615D2FB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112</a:t>
            </a:fld>
            <a:endParaRPr lang="en-US"/>
          </a:p>
        </p:txBody>
      </p:sp>
    </p:spTree>
    <p:extLst>
      <p:ext uri="{BB962C8B-B14F-4D97-AF65-F5344CB8AC3E}">
        <p14:creationId xmlns:p14="http://schemas.microsoft.com/office/powerpoint/2010/main" val="203710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DBA8A-53AA-0652-5986-E99BBFFB65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DE335-D53C-82CB-5547-EE4D3A337904}"/>
              </a:ext>
            </a:extLst>
          </p:cNvPr>
          <p:cNvSpPr>
            <a:spLocks noGrp="1"/>
          </p:cNvSpPr>
          <p:nvPr>
            <p:ph type="sldNum" sz="quarter" idx="12"/>
          </p:nvPr>
        </p:nvSpPr>
        <p:spPr/>
        <p:txBody>
          <a:bodyPr/>
          <a:lstStyle/>
          <a:p>
            <a:fld id="{867D4A06-35AE-BD4A-84A9-613A26F3D41D}" type="slidenum">
              <a:rPr lang="en-US" smtClean="0"/>
              <a:pPr/>
              <a:t>113</a:t>
            </a:fld>
            <a:endParaRPr lang="en-US"/>
          </a:p>
        </p:txBody>
      </p:sp>
      <p:sp>
        <p:nvSpPr>
          <p:cNvPr id="6" name="TextBox 5">
            <a:extLst>
              <a:ext uri="{FF2B5EF4-FFF2-40B4-BE49-F238E27FC236}">
                <a16:creationId xmlns:a16="http://schemas.microsoft.com/office/drawing/2014/main" id="{1E19C28A-F9D5-3F0C-A4BD-2602F7283153}"/>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Slides</a:t>
            </a:r>
          </a:p>
        </p:txBody>
      </p:sp>
      <p:sp>
        <p:nvSpPr>
          <p:cNvPr id="7" name="TextBox 6">
            <a:extLst>
              <a:ext uri="{FF2B5EF4-FFF2-40B4-BE49-F238E27FC236}">
                <a16:creationId xmlns:a16="http://schemas.microsoft.com/office/drawing/2014/main" id="{2F1B4A7F-0767-95AD-5A23-9EF2F61F4793}"/>
              </a:ext>
            </a:extLst>
          </p:cNvPr>
          <p:cNvSpPr txBox="1"/>
          <p:nvPr/>
        </p:nvSpPr>
        <p:spPr>
          <a:xfrm>
            <a:off x="742188" y="1866553"/>
            <a:ext cx="3451860" cy="400110"/>
          </a:xfrm>
          <a:prstGeom prst="rect">
            <a:avLst/>
          </a:prstGeom>
          <a:noFill/>
        </p:spPr>
        <p:txBody>
          <a:bodyPr wrap="square" rtlCol="0">
            <a:spAutoFit/>
          </a:bodyPr>
          <a:lstStyle/>
          <a:p>
            <a:r>
              <a:rPr lang="en-GB" sz="2000" dirty="0">
                <a:latin typeface="Chalkboard" panose="03050602040202020205" pitchFamily="66" charset="77"/>
              </a:rPr>
              <a:t> Flow</a:t>
            </a:r>
          </a:p>
        </p:txBody>
      </p:sp>
      <p:sp>
        <p:nvSpPr>
          <p:cNvPr id="2" name="Title 3">
            <a:extLst>
              <a:ext uri="{FF2B5EF4-FFF2-40B4-BE49-F238E27FC236}">
                <a16:creationId xmlns:a16="http://schemas.microsoft.com/office/drawing/2014/main" id="{538E5FE6-6637-B0DB-0683-433E7F8A1A72}"/>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E1CC2FB3-2533-E661-D967-51FC90EA6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59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F2ED-C1B5-A0F2-5301-249F805C364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BDA555A-F774-4105-91B1-56A9AD570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506B99-3C0A-FB0C-3CC5-9B0D8A0492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094DCCFA-A22F-36D4-5E66-5A4CEB85FEC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BEC977B9-3223-62EC-BB2D-7F8849DCA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5FD5B9-4B24-2D0B-E3C3-099C2339867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114</a:t>
            </a:fld>
            <a:endParaRPr lang="en-US"/>
          </a:p>
        </p:txBody>
      </p:sp>
    </p:spTree>
    <p:extLst>
      <p:ext uri="{BB962C8B-B14F-4D97-AF65-F5344CB8AC3E}">
        <p14:creationId xmlns:p14="http://schemas.microsoft.com/office/powerpoint/2010/main" val="13910266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a:extLst>
            <a:ext uri="{FF2B5EF4-FFF2-40B4-BE49-F238E27FC236}">
              <a16:creationId xmlns:a16="http://schemas.microsoft.com/office/drawing/2014/main" id="{34BCBCE9-A17C-BDC4-DA05-B5E2D0CFAD6E}"/>
            </a:ext>
          </a:extLst>
        </p:cNvPr>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9E13C513-94E9-7500-F15C-B96ABB3D2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a:extLst>
              <a:ext uri="{FF2B5EF4-FFF2-40B4-BE49-F238E27FC236}">
                <a16:creationId xmlns:a16="http://schemas.microsoft.com/office/drawing/2014/main" id="{376E4196-9639-9DCE-B9CC-4342BC66548A}"/>
              </a:ext>
            </a:extLst>
          </p:cNvPr>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BD786C81-7CFA-F440-9B84-FF5AA5E14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a:extLst>
              <a:ext uri="{FF2B5EF4-FFF2-40B4-BE49-F238E27FC236}">
                <a16:creationId xmlns:a16="http://schemas.microsoft.com/office/drawing/2014/main" id="{CF14156D-1A22-0E81-A622-C75F215DAAF9}"/>
              </a:ext>
            </a:extLst>
          </p:cNvPr>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4224511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ECB9FE-5123-ED4F-46B5-A04D697E384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92B6D4-5725-AE89-4CCE-FA477CC5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BA36DA1-09FE-F074-A66F-48C4716E3B9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Value Stream Mapping</a:t>
            </a:r>
          </a:p>
        </p:txBody>
      </p:sp>
      <p:sp>
        <p:nvSpPr>
          <p:cNvPr id="12" name="Rectangle 11">
            <a:extLst>
              <a:ext uri="{FF2B5EF4-FFF2-40B4-BE49-F238E27FC236}">
                <a16:creationId xmlns:a16="http://schemas.microsoft.com/office/drawing/2014/main" id="{8710E15D-EFF6-100D-B705-17CF7D76E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5848F40-5E76-D4D8-C7D0-C9B4CC122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1A5B25A-1C1A-FF56-88C7-F5731EB5251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116</a:t>
            </a:fld>
            <a:endParaRPr lang="en-US"/>
          </a:p>
        </p:txBody>
      </p:sp>
    </p:spTree>
    <p:extLst>
      <p:ext uri="{BB962C8B-B14F-4D97-AF65-F5344CB8AC3E}">
        <p14:creationId xmlns:p14="http://schemas.microsoft.com/office/powerpoint/2010/main" val="16877155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1DBF0-E483-8D41-AD7C-164B70653412}"/>
              </a:ext>
            </a:extLst>
          </p:cNvPr>
          <p:cNvSpPr>
            <a:spLocks noGrp="1"/>
          </p:cNvSpPr>
          <p:nvPr>
            <p:ph type="title"/>
          </p:nvPr>
        </p:nvSpPr>
        <p:spPr>
          <a:xfrm>
            <a:off x="515125" y="1153572"/>
            <a:ext cx="2400300" cy="4461163"/>
          </a:xfrm>
        </p:spPr>
        <p:txBody>
          <a:bodyPr vert="horz" lIns="91440" tIns="45720" rIns="91440" bIns="45720" rtlCol="0" anchor="ctr">
            <a:normAutofit/>
          </a:bodyPr>
          <a:lstStyle/>
          <a:p>
            <a:pPr algn="l" defTabSz="914400">
              <a:lnSpc>
                <a:spcPct val="90000"/>
              </a:lnSpc>
              <a:spcBef>
                <a:spcPct val="0"/>
              </a:spcBef>
            </a:pPr>
            <a:r>
              <a:rPr lang="en-US" kern="1200">
                <a:solidFill>
                  <a:srgbClr val="FFFFFF"/>
                </a:solidFill>
                <a:latin typeface="+mj-lt"/>
                <a:ea typeface="+mj-ea"/>
                <a:cs typeface="+mj-cs"/>
              </a:rPr>
              <a:t>Value Stream Mapping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98A1AD-BDDB-414C-9657-7D3F0274E0A9}"/>
              </a:ext>
            </a:extLst>
          </p:cNvPr>
          <p:cNvSpPr/>
          <p:nvPr/>
        </p:nvSpPr>
        <p:spPr>
          <a:xfrm>
            <a:off x="3335481" y="591344"/>
            <a:ext cx="5179868" cy="5585619"/>
          </a:xfrm>
          <a:prstGeom prst="rect">
            <a:avLst/>
          </a:prstGeom>
        </p:spPr>
        <p:txBody>
          <a:bodyPr vert="horz" lIns="91440" tIns="45720" rIns="91440" bIns="45720" rtlCol="0" anchor="ctr">
            <a:normAutofit/>
          </a:bodyPr>
          <a:lstStyle/>
          <a:p>
            <a:pPr defTabSz="914400">
              <a:lnSpc>
                <a:spcPct val="90000"/>
              </a:lnSpc>
              <a:spcAft>
                <a:spcPts val="600"/>
              </a:spcAft>
            </a:pPr>
            <a:r>
              <a:rPr lang="en-US" dirty="0"/>
              <a:t>“A value stream is the sequence of activities required to design, produce, and deliver a good or service to a customer...”</a:t>
            </a:r>
          </a:p>
          <a:p>
            <a:pPr indent="-228600" defTabSz="914400">
              <a:lnSpc>
                <a:spcPct val="90000"/>
              </a:lnSpc>
              <a:spcAft>
                <a:spcPts val="600"/>
              </a:spcAft>
              <a:buFont typeface="Arial" panose="020B0604020202020204" pitchFamily="34" charset="0"/>
              <a:buChar char="•"/>
            </a:pPr>
            <a:endParaRPr lang="en-US" dirty="0"/>
          </a:p>
          <a:p>
            <a:pPr algn="r" defTabSz="914400">
              <a:lnSpc>
                <a:spcPct val="90000"/>
              </a:lnSpc>
              <a:spcAft>
                <a:spcPts val="600"/>
              </a:spcAft>
            </a:pPr>
            <a:r>
              <a:rPr lang="en-US" sz="1200" dirty="0"/>
              <a:t>Martin, Karen. Value Stream Mapping: How to Visualize Work and Align Leadership for Organizational Transformation. </a:t>
            </a:r>
          </a:p>
        </p:txBody>
      </p:sp>
    </p:spTree>
    <p:extLst>
      <p:ext uri="{BB962C8B-B14F-4D97-AF65-F5344CB8AC3E}">
        <p14:creationId xmlns:p14="http://schemas.microsoft.com/office/powerpoint/2010/main" val="25087940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A3063-9BF9-4548-9220-51857A5CAC84}"/>
              </a:ext>
            </a:extLst>
          </p:cNvPr>
          <p:cNvPicPr>
            <a:picLocks noChangeAspect="1"/>
          </p:cNvPicPr>
          <p:nvPr/>
        </p:nvPicPr>
        <p:blipFill>
          <a:blip r:embed="rId3"/>
          <a:stretch>
            <a:fillRect/>
          </a:stretch>
        </p:blipFill>
        <p:spPr>
          <a:xfrm>
            <a:off x="334223" y="2101469"/>
            <a:ext cx="1683688" cy="2476012"/>
          </a:xfrm>
          <a:prstGeom prst="rect">
            <a:avLst/>
          </a:prstGeom>
        </p:spPr>
      </p:pic>
    </p:spTree>
    <p:extLst>
      <p:ext uri="{BB962C8B-B14F-4D97-AF65-F5344CB8AC3E}">
        <p14:creationId xmlns:p14="http://schemas.microsoft.com/office/powerpoint/2010/main" val="20947068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02AF24-1CB1-D84B-B765-520D85EFEA90}"/>
              </a:ext>
            </a:extLst>
          </p:cNvPr>
          <p:cNvPicPr>
            <a:picLocks noChangeAspect="1"/>
          </p:cNvPicPr>
          <p:nvPr/>
        </p:nvPicPr>
        <p:blipFill>
          <a:blip r:embed="rId3"/>
          <a:stretch>
            <a:fillRect/>
          </a:stretch>
        </p:blipFill>
        <p:spPr>
          <a:xfrm>
            <a:off x="277660" y="2273996"/>
            <a:ext cx="2942082" cy="2500769"/>
          </a:xfrm>
          <a:prstGeom prst="rect">
            <a:avLst/>
          </a:prstGeom>
        </p:spPr>
      </p:pic>
    </p:spTree>
    <p:extLst>
      <p:ext uri="{BB962C8B-B14F-4D97-AF65-F5344CB8AC3E}">
        <p14:creationId xmlns:p14="http://schemas.microsoft.com/office/powerpoint/2010/main" val="140824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4E820-8F85-9047-A178-23E3BA488CBF}"/>
              </a:ext>
            </a:extLst>
          </p:cNvPr>
          <p:cNvPicPr>
            <a:picLocks noChangeAspect="1"/>
          </p:cNvPicPr>
          <p:nvPr/>
        </p:nvPicPr>
        <p:blipFill>
          <a:blip r:embed="rId2"/>
          <a:stretch>
            <a:fillRect/>
          </a:stretch>
        </p:blipFill>
        <p:spPr>
          <a:xfrm>
            <a:off x="175886" y="2300743"/>
            <a:ext cx="5422382" cy="2633729"/>
          </a:xfrm>
          <a:prstGeom prst="rect">
            <a:avLst/>
          </a:prstGeom>
        </p:spPr>
      </p:pic>
    </p:spTree>
    <p:extLst>
      <p:ext uri="{BB962C8B-B14F-4D97-AF65-F5344CB8AC3E}">
        <p14:creationId xmlns:p14="http://schemas.microsoft.com/office/powerpoint/2010/main" val="7269064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E70E0-31CB-829E-34CD-F834012B492F}"/>
              </a:ext>
            </a:extLst>
          </p:cNvPr>
          <p:cNvSpPr>
            <a:spLocks noGrp="1"/>
          </p:cNvSpPr>
          <p:nvPr>
            <p:ph type="sldNum" sz="quarter" idx="12"/>
          </p:nvPr>
        </p:nvSpPr>
        <p:spPr/>
        <p:txBody>
          <a:bodyPr/>
          <a:lstStyle/>
          <a:p>
            <a:fld id="{867D4A06-35AE-BD4A-84A9-613A26F3D41D}" type="slidenum">
              <a:rPr lang="en-US" smtClean="0"/>
              <a:pPr/>
              <a:t>121</a:t>
            </a:fld>
            <a:endParaRPr lang="en-US"/>
          </a:p>
        </p:txBody>
      </p:sp>
      <p:pic>
        <p:nvPicPr>
          <p:cNvPr id="4" name="Picture 3" descr="A black background with text&#10;&#10;Description automatically generated">
            <a:extLst>
              <a:ext uri="{FF2B5EF4-FFF2-40B4-BE49-F238E27FC236}">
                <a16:creationId xmlns:a16="http://schemas.microsoft.com/office/drawing/2014/main" id="{F02D1830-5B2F-9AAB-430A-2A20B0547FF1}"/>
              </a:ext>
            </a:extLst>
          </p:cNvPr>
          <p:cNvPicPr>
            <a:picLocks noChangeAspect="1"/>
          </p:cNvPicPr>
          <p:nvPr/>
        </p:nvPicPr>
        <p:blipFill>
          <a:blip r:embed="rId2"/>
          <a:stretch>
            <a:fillRect/>
          </a:stretch>
        </p:blipFill>
        <p:spPr>
          <a:xfrm>
            <a:off x="132717" y="308611"/>
            <a:ext cx="5150483" cy="1623432"/>
          </a:xfrm>
          <a:prstGeom prst="rect">
            <a:avLst/>
          </a:prstGeom>
        </p:spPr>
      </p:pic>
    </p:spTree>
    <p:extLst>
      <p:ext uri="{BB962C8B-B14F-4D97-AF65-F5344CB8AC3E}">
        <p14:creationId xmlns:p14="http://schemas.microsoft.com/office/powerpoint/2010/main" val="1105980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F0CC2A-EBEE-87E6-3E86-E6A63714DF4D}"/>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4" name="Picture 3" descr="A screen shot of a menu&#10;&#10;Description automatically generated">
            <a:extLst>
              <a:ext uri="{FF2B5EF4-FFF2-40B4-BE49-F238E27FC236}">
                <a16:creationId xmlns:a16="http://schemas.microsoft.com/office/drawing/2014/main" id="{BEF81F1B-9B77-0BB5-BE71-A87915708C89}"/>
              </a:ext>
            </a:extLst>
          </p:cNvPr>
          <p:cNvPicPr>
            <a:picLocks noChangeAspect="1"/>
          </p:cNvPicPr>
          <p:nvPr/>
        </p:nvPicPr>
        <p:blipFill>
          <a:blip r:embed="rId2"/>
          <a:stretch>
            <a:fillRect/>
          </a:stretch>
        </p:blipFill>
        <p:spPr>
          <a:xfrm>
            <a:off x="298449" y="252730"/>
            <a:ext cx="5220975" cy="3282949"/>
          </a:xfrm>
          <a:prstGeom prst="rect">
            <a:avLst/>
          </a:prstGeom>
        </p:spPr>
      </p:pic>
    </p:spTree>
    <p:extLst>
      <p:ext uri="{BB962C8B-B14F-4D97-AF65-F5344CB8AC3E}">
        <p14:creationId xmlns:p14="http://schemas.microsoft.com/office/powerpoint/2010/main" val="1457747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9DE8B-65CB-C064-9AD4-01F9CC1DB215}"/>
              </a:ext>
            </a:extLst>
          </p:cNvPr>
          <p:cNvSpPr>
            <a:spLocks noGrp="1"/>
          </p:cNvSpPr>
          <p:nvPr>
            <p:ph type="sldNum" sz="quarter" idx="12"/>
          </p:nvPr>
        </p:nvSpPr>
        <p:spPr/>
        <p:txBody>
          <a:bodyPr/>
          <a:lstStyle/>
          <a:p>
            <a:fld id="{867D4A06-35AE-BD4A-84A9-613A26F3D41D}" type="slidenum">
              <a:rPr lang="en-US" smtClean="0"/>
              <a:pPr/>
              <a:t>123</a:t>
            </a:fld>
            <a:endParaRPr lang="en-US"/>
          </a:p>
        </p:txBody>
      </p:sp>
      <p:pic>
        <p:nvPicPr>
          <p:cNvPr id="4" name="Picture 3" descr="A screenshot of a computer screen&#10;&#10;Description automatically generated">
            <a:extLst>
              <a:ext uri="{FF2B5EF4-FFF2-40B4-BE49-F238E27FC236}">
                <a16:creationId xmlns:a16="http://schemas.microsoft.com/office/drawing/2014/main" id="{3C0B0B9C-71DA-B8EC-A669-DDA3706F3357}"/>
              </a:ext>
            </a:extLst>
          </p:cNvPr>
          <p:cNvPicPr>
            <a:picLocks noChangeAspect="1"/>
          </p:cNvPicPr>
          <p:nvPr/>
        </p:nvPicPr>
        <p:blipFill>
          <a:blip r:embed="rId2"/>
          <a:stretch>
            <a:fillRect/>
          </a:stretch>
        </p:blipFill>
        <p:spPr>
          <a:xfrm>
            <a:off x="349250" y="290830"/>
            <a:ext cx="5391150" cy="3407206"/>
          </a:xfrm>
          <a:prstGeom prst="rect">
            <a:avLst/>
          </a:prstGeom>
        </p:spPr>
      </p:pic>
    </p:spTree>
    <p:extLst>
      <p:ext uri="{BB962C8B-B14F-4D97-AF65-F5344CB8AC3E}">
        <p14:creationId xmlns:p14="http://schemas.microsoft.com/office/powerpoint/2010/main" val="6778825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B3AF38-482F-2B92-2B66-94DEC19C1285}"/>
              </a:ext>
            </a:extLst>
          </p:cNvPr>
          <p:cNvSpPr>
            <a:spLocks noGrp="1"/>
          </p:cNvSpPr>
          <p:nvPr>
            <p:ph type="sldNum" sz="quarter" idx="12"/>
          </p:nvPr>
        </p:nvSpPr>
        <p:spPr/>
        <p:txBody>
          <a:bodyPr/>
          <a:lstStyle/>
          <a:p>
            <a:fld id="{867D4A06-35AE-BD4A-84A9-613A26F3D41D}" type="slidenum">
              <a:rPr lang="en-US" smtClean="0"/>
              <a:pPr/>
              <a:t>124</a:t>
            </a:fld>
            <a:endParaRPr lang="en-US"/>
          </a:p>
        </p:txBody>
      </p:sp>
      <p:pic>
        <p:nvPicPr>
          <p:cNvPr id="4" name="Picture 3" descr="A diagram of a diagram&#10;&#10;Description automatically generated">
            <a:extLst>
              <a:ext uri="{FF2B5EF4-FFF2-40B4-BE49-F238E27FC236}">
                <a16:creationId xmlns:a16="http://schemas.microsoft.com/office/drawing/2014/main" id="{AC7B0188-8E72-5C50-BA47-1F78FDADDBBA}"/>
              </a:ext>
            </a:extLst>
          </p:cNvPr>
          <p:cNvPicPr>
            <a:picLocks noChangeAspect="1"/>
          </p:cNvPicPr>
          <p:nvPr/>
        </p:nvPicPr>
        <p:blipFill>
          <a:blip r:embed="rId2"/>
          <a:stretch>
            <a:fillRect/>
          </a:stretch>
        </p:blipFill>
        <p:spPr>
          <a:xfrm>
            <a:off x="241299" y="404130"/>
            <a:ext cx="5676171" cy="3466830"/>
          </a:xfrm>
          <a:prstGeom prst="rect">
            <a:avLst/>
          </a:prstGeom>
        </p:spPr>
      </p:pic>
    </p:spTree>
    <p:extLst>
      <p:ext uri="{BB962C8B-B14F-4D97-AF65-F5344CB8AC3E}">
        <p14:creationId xmlns:p14="http://schemas.microsoft.com/office/powerpoint/2010/main" val="7111240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5D80DA-E631-FD24-9265-003288F9D82C}"/>
              </a:ext>
            </a:extLst>
          </p:cNvPr>
          <p:cNvSpPr>
            <a:spLocks noGrp="1"/>
          </p:cNvSpPr>
          <p:nvPr>
            <p:ph type="sldNum" sz="quarter" idx="12"/>
          </p:nvPr>
        </p:nvSpPr>
        <p:spPr/>
        <p:txBody>
          <a:bodyPr/>
          <a:lstStyle/>
          <a:p>
            <a:fld id="{867D4A06-35AE-BD4A-84A9-613A26F3D41D}" type="slidenum">
              <a:rPr lang="en-US" smtClean="0"/>
              <a:pPr/>
              <a:t>125</a:t>
            </a:fld>
            <a:endParaRPr lang="en-US"/>
          </a:p>
        </p:txBody>
      </p:sp>
      <p:pic>
        <p:nvPicPr>
          <p:cNvPr id="4" name="Picture 3" descr="A diagram of a diagram&#10;&#10;Description automatically generated">
            <a:extLst>
              <a:ext uri="{FF2B5EF4-FFF2-40B4-BE49-F238E27FC236}">
                <a16:creationId xmlns:a16="http://schemas.microsoft.com/office/drawing/2014/main" id="{C66E2A63-E230-835C-D138-B93ABB0E86C8}"/>
              </a:ext>
            </a:extLst>
          </p:cNvPr>
          <p:cNvPicPr>
            <a:picLocks noChangeAspect="1"/>
          </p:cNvPicPr>
          <p:nvPr/>
        </p:nvPicPr>
        <p:blipFill>
          <a:blip r:embed="rId2"/>
          <a:stretch>
            <a:fillRect/>
          </a:stretch>
        </p:blipFill>
        <p:spPr>
          <a:xfrm>
            <a:off x="182880" y="521120"/>
            <a:ext cx="7325360" cy="3487011"/>
          </a:xfrm>
          <a:prstGeom prst="rect">
            <a:avLst/>
          </a:prstGeom>
        </p:spPr>
      </p:pic>
    </p:spTree>
    <p:extLst>
      <p:ext uri="{BB962C8B-B14F-4D97-AF65-F5344CB8AC3E}">
        <p14:creationId xmlns:p14="http://schemas.microsoft.com/office/powerpoint/2010/main" val="4168593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C4256-E425-1948-9694-86C1468F847D}"/>
              </a:ext>
            </a:extLst>
          </p:cNvPr>
          <p:cNvPicPr>
            <a:picLocks noChangeAspect="1"/>
          </p:cNvPicPr>
          <p:nvPr/>
        </p:nvPicPr>
        <p:blipFill>
          <a:blip r:embed="rId2"/>
          <a:stretch>
            <a:fillRect/>
          </a:stretch>
        </p:blipFill>
        <p:spPr>
          <a:xfrm>
            <a:off x="128717" y="2166840"/>
            <a:ext cx="6654128" cy="2567931"/>
          </a:xfrm>
          <a:prstGeom prst="rect">
            <a:avLst/>
          </a:prstGeom>
        </p:spPr>
      </p:pic>
    </p:spTree>
    <p:extLst>
      <p:ext uri="{BB962C8B-B14F-4D97-AF65-F5344CB8AC3E}">
        <p14:creationId xmlns:p14="http://schemas.microsoft.com/office/powerpoint/2010/main" val="10048444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10097-48AE-50C7-1CE1-C9793B151950}"/>
              </a:ext>
            </a:extLst>
          </p:cNvPr>
          <p:cNvSpPr>
            <a:spLocks noGrp="1"/>
          </p:cNvSpPr>
          <p:nvPr>
            <p:ph type="sldNum" sz="quarter" idx="12"/>
          </p:nvPr>
        </p:nvSpPr>
        <p:spPr/>
        <p:txBody>
          <a:bodyPr/>
          <a:lstStyle/>
          <a:p>
            <a:fld id="{867D4A06-35AE-BD4A-84A9-613A26F3D41D}" type="slidenum">
              <a:rPr lang="en-US" smtClean="0"/>
              <a:pPr/>
              <a:t>127</a:t>
            </a:fld>
            <a:endParaRPr lang="en-US"/>
          </a:p>
        </p:txBody>
      </p:sp>
      <p:pic>
        <p:nvPicPr>
          <p:cNvPr id="5" name="Picture 4" descr="A diagram of a customer&#10;&#10;Description automatically generated">
            <a:extLst>
              <a:ext uri="{FF2B5EF4-FFF2-40B4-BE49-F238E27FC236}">
                <a16:creationId xmlns:a16="http://schemas.microsoft.com/office/drawing/2014/main" id="{7C415F93-AFC5-5C1B-C4DC-A5D40A3F7811}"/>
              </a:ext>
            </a:extLst>
          </p:cNvPr>
          <p:cNvPicPr>
            <a:picLocks noChangeAspect="1"/>
          </p:cNvPicPr>
          <p:nvPr/>
        </p:nvPicPr>
        <p:blipFill>
          <a:blip r:embed="rId2"/>
          <a:stretch>
            <a:fillRect/>
          </a:stretch>
        </p:blipFill>
        <p:spPr>
          <a:xfrm>
            <a:off x="213360" y="267120"/>
            <a:ext cx="7325360" cy="3487011"/>
          </a:xfrm>
          <a:prstGeom prst="rect">
            <a:avLst/>
          </a:prstGeom>
        </p:spPr>
      </p:pic>
    </p:spTree>
    <p:extLst>
      <p:ext uri="{BB962C8B-B14F-4D97-AF65-F5344CB8AC3E}">
        <p14:creationId xmlns:p14="http://schemas.microsoft.com/office/powerpoint/2010/main" val="20408544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6A60F2-48FF-A548-B397-A9A98D87ABAA}"/>
              </a:ext>
            </a:extLst>
          </p:cNvPr>
          <p:cNvPicPr>
            <a:picLocks noChangeAspect="1"/>
          </p:cNvPicPr>
          <p:nvPr/>
        </p:nvPicPr>
        <p:blipFill>
          <a:blip r:embed="rId2"/>
          <a:stretch>
            <a:fillRect/>
          </a:stretch>
        </p:blipFill>
        <p:spPr>
          <a:xfrm>
            <a:off x="237261" y="2239793"/>
            <a:ext cx="8638402" cy="2491497"/>
          </a:xfrm>
          <a:prstGeom prst="rect">
            <a:avLst/>
          </a:prstGeom>
        </p:spPr>
      </p:pic>
    </p:spTree>
    <p:extLst>
      <p:ext uri="{BB962C8B-B14F-4D97-AF65-F5344CB8AC3E}">
        <p14:creationId xmlns:p14="http://schemas.microsoft.com/office/powerpoint/2010/main" val="16996319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0BF5-4DDB-DC72-1AA3-18BD22525F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2F1A945-378F-9743-4F59-D00BA7E29CF4}"/>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4EDF14B4-74A4-0BB9-2CA7-EA6F0E74AE30}"/>
              </a:ext>
            </a:extLst>
          </p:cNvPr>
          <p:cNvSpPr>
            <a:spLocks noGrp="1"/>
          </p:cNvSpPr>
          <p:nvPr>
            <p:ph type="sldNum" sz="quarter" idx="12"/>
          </p:nvPr>
        </p:nvSpPr>
        <p:spPr/>
        <p:txBody>
          <a:bodyPr/>
          <a:lstStyle/>
          <a:p>
            <a:fld id="{B9A0A49B-320C-1A4F-B83C-2E5340668522}" type="slidenum">
              <a:rPr lang="en-US" smtClean="0"/>
              <a:t>129</a:t>
            </a:fld>
            <a:endParaRPr lang="en-US"/>
          </a:p>
        </p:txBody>
      </p:sp>
    </p:spTree>
    <p:extLst>
      <p:ext uri="{BB962C8B-B14F-4D97-AF65-F5344CB8AC3E}">
        <p14:creationId xmlns:p14="http://schemas.microsoft.com/office/powerpoint/2010/main" val="3218497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6A5B5-FBA5-98C1-0F63-91D0CC9D0DD5}"/>
            </a:ext>
          </a:extLst>
        </p:cNvPr>
        <p:cNvGrpSpPr/>
        <p:nvPr/>
      </p:nvGrpSpPr>
      <p:grpSpPr>
        <a:xfrm>
          <a:off x="0" y="0"/>
          <a:ext cx="0" cy="0"/>
          <a:chOff x="0" y="0"/>
          <a:chExt cx="0" cy="0"/>
        </a:xfrm>
      </p:grpSpPr>
      <p:sp>
        <p:nvSpPr>
          <p:cNvPr id="5" name="Google Shape;69;p14">
            <a:extLst>
              <a:ext uri="{FF2B5EF4-FFF2-40B4-BE49-F238E27FC236}">
                <a16:creationId xmlns:a16="http://schemas.microsoft.com/office/drawing/2014/main" id="{8A7D4160-7252-71FE-26BD-7619FBF2B271}"/>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Event Pinball</a:t>
            </a:r>
          </a:p>
        </p:txBody>
      </p:sp>
      <p:sp>
        <p:nvSpPr>
          <p:cNvPr id="4" name="Slide Number Placeholder 3">
            <a:extLst>
              <a:ext uri="{FF2B5EF4-FFF2-40B4-BE49-F238E27FC236}">
                <a16:creationId xmlns:a16="http://schemas.microsoft.com/office/drawing/2014/main" id="{CF678125-1AF8-399D-916F-4670405E308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130</a:t>
            </a:fld>
            <a:endParaRPr lang="en-US"/>
          </a:p>
        </p:txBody>
      </p:sp>
    </p:spTree>
    <p:extLst>
      <p:ext uri="{BB962C8B-B14F-4D97-AF65-F5344CB8AC3E}">
        <p14:creationId xmlns:p14="http://schemas.microsoft.com/office/powerpoint/2010/main" val="770900543"/>
      </p:ext>
    </p:extLst>
  </p:cSld>
  <p:clrMapOvr>
    <a:masterClrMapping/>
  </p:clrMapOvr>
  <p:extLst>
    <p:ext uri="{6950BFC3-D8DA-4A85-94F7-54DA5524770B}">
      <p188:commentRel xmlns:p188="http://schemas.microsoft.com/office/powerpoint/2018/8/main" r:id="rId2"/>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1B3777-C4BD-4CD6-A1CB-A9042B3DBFA9}"/>
              </a:ext>
            </a:extLst>
          </p:cNvPr>
          <p:cNvSpPr>
            <a:spLocks noGrp="1"/>
          </p:cNvSpPr>
          <p:nvPr>
            <p:ph type="sldNum" sz="quarter" idx="12"/>
          </p:nvPr>
        </p:nvSpPr>
        <p:spPr/>
        <p:txBody>
          <a:bodyPr/>
          <a:lstStyle/>
          <a:p>
            <a:fld id="{867D4A06-35AE-BD4A-84A9-613A26F3D41D}" type="slidenum">
              <a:rPr lang="en-US" smtClean="0"/>
              <a:pPr/>
              <a:t>131</a:t>
            </a:fld>
            <a:endParaRPr lang="en-US"/>
          </a:p>
        </p:txBody>
      </p:sp>
      <p:sp>
        <p:nvSpPr>
          <p:cNvPr id="3" name="TextBox 2">
            <a:extLst>
              <a:ext uri="{FF2B5EF4-FFF2-40B4-BE49-F238E27FC236}">
                <a16:creationId xmlns:a16="http://schemas.microsoft.com/office/drawing/2014/main" id="{681AE59D-95FE-67D0-DDA4-B40A4043C210}"/>
              </a:ext>
            </a:extLst>
          </p:cNvPr>
          <p:cNvSpPr txBox="1"/>
          <p:nvPr/>
        </p:nvSpPr>
        <p:spPr>
          <a:xfrm>
            <a:off x="1463040" y="2032000"/>
            <a:ext cx="5709920" cy="1477328"/>
          </a:xfrm>
          <a:prstGeom prst="rect">
            <a:avLst/>
          </a:prstGeom>
          <a:noFill/>
        </p:spPr>
        <p:txBody>
          <a:bodyPr wrap="square" rtlCol="0">
            <a:spAutoFit/>
          </a:bodyPr>
          <a:lstStyle/>
          <a:p>
            <a:r>
              <a:rPr lang="en-GB" dirty="0"/>
              <a:t>Lack of reasoning about how our messages will flow leads to emergent behaviour – event pinball.</a:t>
            </a:r>
          </a:p>
          <a:p>
            <a:endParaRPr lang="en-GB" dirty="0"/>
          </a:p>
          <a:p>
            <a:r>
              <a:rPr lang="en-GB" dirty="0"/>
              <a:t>Use this as lead into to using tools like BPMN to reason about how we do this</a:t>
            </a:r>
          </a:p>
        </p:txBody>
      </p:sp>
    </p:spTree>
    <p:extLst>
      <p:ext uri="{BB962C8B-B14F-4D97-AF65-F5344CB8AC3E}">
        <p14:creationId xmlns:p14="http://schemas.microsoft.com/office/powerpoint/2010/main" val="5593968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5998E1-6B6F-E092-8F83-2BFD9DB7937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3AC90-D0DE-BB92-6FFF-12EAE433A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670B889-E532-F248-1819-57BF9F5CBCAD}"/>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BPMN</a:t>
            </a:r>
          </a:p>
        </p:txBody>
      </p:sp>
      <p:sp>
        <p:nvSpPr>
          <p:cNvPr id="12" name="Rectangle 11">
            <a:extLst>
              <a:ext uri="{FF2B5EF4-FFF2-40B4-BE49-F238E27FC236}">
                <a16:creationId xmlns:a16="http://schemas.microsoft.com/office/drawing/2014/main" id="{545B9884-6EE8-C809-AD88-FA44B767F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5459F87-BC06-5CB8-B8A0-CDB6C6387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5BB379-E974-9C0F-A856-1A978B9798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132</a:t>
            </a:fld>
            <a:endParaRPr lang="en-US"/>
          </a:p>
        </p:txBody>
      </p:sp>
    </p:spTree>
    <p:extLst>
      <p:ext uri="{BB962C8B-B14F-4D97-AF65-F5344CB8AC3E}">
        <p14:creationId xmlns:p14="http://schemas.microsoft.com/office/powerpoint/2010/main" val="40084796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065E3C-F521-1544-0BB2-84F2D470AE9A}"/>
              </a:ext>
            </a:extLst>
          </p:cNvPr>
          <p:cNvSpPr>
            <a:spLocks noGrp="1"/>
          </p:cNvSpPr>
          <p:nvPr>
            <p:ph type="sldNum" sz="quarter" idx="12"/>
          </p:nvPr>
        </p:nvSpPr>
        <p:spPr/>
        <p:txBody>
          <a:bodyPr/>
          <a:lstStyle/>
          <a:p>
            <a:fld id="{867D4A06-35AE-BD4A-84A9-613A26F3D41D}" type="slidenum">
              <a:rPr lang="en-US" smtClean="0"/>
              <a:pPr/>
              <a:t>133</a:t>
            </a:fld>
            <a:endParaRPr lang="en-US"/>
          </a:p>
        </p:txBody>
      </p:sp>
      <p:pic>
        <p:nvPicPr>
          <p:cNvPr id="8" name="Picture 7">
            <a:extLst>
              <a:ext uri="{FF2B5EF4-FFF2-40B4-BE49-F238E27FC236}">
                <a16:creationId xmlns:a16="http://schemas.microsoft.com/office/drawing/2014/main" id="{02CEE779-250C-E9CE-0484-71B71A43066D}"/>
              </a:ext>
            </a:extLst>
          </p:cNvPr>
          <p:cNvPicPr>
            <a:picLocks noChangeAspect="1"/>
          </p:cNvPicPr>
          <p:nvPr/>
        </p:nvPicPr>
        <p:blipFill>
          <a:blip r:embed="rId2"/>
          <a:stretch>
            <a:fillRect/>
          </a:stretch>
        </p:blipFill>
        <p:spPr>
          <a:xfrm>
            <a:off x="590647" y="3012440"/>
            <a:ext cx="7962705" cy="833120"/>
          </a:xfrm>
          <a:prstGeom prst="rect">
            <a:avLst/>
          </a:prstGeom>
        </p:spPr>
      </p:pic>
      <p:sp>
        <p:nvSpPr>
          <p:cNvPr id="10" name="TextBox 9">
            <a:extLst>
              <a:ext uri="{FF2B5EF4-FFF2-40B4-BE49-F238E27FC236}">
                <a16:creationId xmlns:a16="http://schemas.microsoft.com/office/drawing/2014/main" id="{3D6CE798-5846-9519-F247-9C13F795856F}"/>
              </a:ext>
            </a:extLst>
          </p:cNvPr>
          <p:cNvSpPr txBox="1"/>
          <p:nvPr/>
        </p:nvSpPr>
        <p:spPr>
          <a:xfrm>
            <a:off x="772159" y="5327650"/>
            <a:ext cx="7781193" cy="523220"/>
          </a:xfrm>
          <a:prstGeom prst="rect">
            <a:avLst/>
          </a:prstGeom>
          <a:noFill/>
        </p:spPr>
        <p:txBody>
          <a:bodyPr wrap="square">
            <a:spAutoFit/>
          </a:bodyPr>
          <a:lstStyle/>
          <a:p>
            <a:r>
              <a:rPr lang="en-GB" sz="1400" b="1" dirty="0">
                <a:effectLst/>
                <a:latin typeface="Chalkboard" panose="03050602040202020205" pitchFamily="66" charset="77"/>
              </a:rPr>
              <a:t>BPMN</a:t>
            </a:r>
            <a:r>
              <a:rPr lang="en-GB" sz="1400" dirty="0">
                <a:effectLst/>
                <a:latin typeface="Chalkboard" panose="03050602040202020205" pitchFamily="66" charset="77"/>
              </a:rPr>
              <a:t> stands for </a:t>
            </a:r>
            <a:r>
              <a:rPr lang="en-GB" sz="1400" i="1" dirty="0">
                <a:effectLst/>
                <a:latin typeface="Chalkboard" panose="03050602040202020205" pitchFamily="66" charset="77"/>
              </a:rPr>
              <a:t>Business Development Management and Notation</a:t>
            </a:r>
            <a:r>
              <a:rPr lang="en-GB" sz="1400" dirty="0">
                <a:effectLst/>
                <a:latin typeface="Chalkboard" panose="03050602040202020205" pitchFamily="66" charset="77"/>
              </a:rPr>
              <a:t>. It is a visual language for diagramming a business processes in a clear, standardized and comprehensive way. </a:t>
            </a:r>
            <a:endParaRPr lang="en-GB" sz="1400" dirty="0">
              <a:latin typeface="Chalkboard" panose="03050602040202020205" pitchFamily="66" charset="77"/>
            </a:endParaRPr>
          </a:p>
        </p:txBody>
      </p:sp>
      <p:sp>
        <p:nvSpPr>
          <p:cNvPr id="11" name="TextBox 10">
            <a:extLst>
              <a:ext uri="{FF2B5EF4-FFF2-40B4-BE49-F238E27FC236}">
                <a16:creationId xmlns:a16="http://schemas.microsoft.com/office/drawing/2014/main" id="{802245D5-6376-8255-1256-C46FD835D516}"/>
              </a:ext>
            </a:extLst>
          </p:cNvPr>
          <p:cNvSpPr txBox="1"/>
          <p:nvPr/>
        </p:nvSpPr>
        <p:spPr>
          <a:xfrm>
            <a:off x="772159" y="1168400"/>
            <a:ext cx="2103140"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start</a:t>
            </a:r>
            <a:r>
              <a:rPr lang="en-GB" sz="1200" dirty="0">
                <a:latin typeface="Chalkboard" panose="03050602040202020205" pitchFamily="66" charset="77"/>
              </a:rPr>
              <a:t> event begins a flow</a:t>
            </a:r>
          </a:p>
        </p:txBody>
      </p:sp>
      <p:cxnSp>
        <p:nvCxnSpPr>
          <p:cNvPr id="13" name="Straight Arrow Connector 12">
            <a:extLst>
              <a:ext uri="{FF2B5EF4-FFF2-40B4-BE49-F238E27FC236}">
                <a16:creationId xmlns:a16="http://schemas.microsoft.com/office/drawing/2014/main" id="{3B953976-E529-9FF5-01B0-BED97EDBDAE9}"/>
              </a:ext>
            </a:extLst>
          </p:cNvPr>
          <p:cNvCxnSpPr/>
          <p:nvPr/>
        </p:nvCxnSpPr>
        <p:spPr>
          <a:xfrm flipH="1">
            <a:off x="985520" y="1530350"/>
            <a:ext cx="833120" cy="1385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F698D14-9FDF-66B8-44CE-436209AD6CD2}"/>
              </a:ext>
            </a:extLst>
          </p:cNvPr>
          <p:cNvSpPr txBox="1"/>
          <p:nvPr/>
        </p:nvSpPr>
        <p:spPr>
          <a:xfrm>
            <a:off x="6268701" y="964089"/>
            <a:ext cx="2392130" cy="276999"/>
          </a:xfrm>
          <a:prstGeom prst="rect">
            <a:avLst/>
          </a:prstGeom>
          <a:noFill/>
        </p:spPr>
        <p:txBody>
          <a:bodyPr wrap="none" rtlCol="0">
            <a:spAutoFit/>
          </a:bodyPr>
          <a:lstStyle/>
          <a:p>
            <a:r>
              <a:rPr lang="en-GB" sz="1200" dirty="0">
                <a:latin typeface="Chalkboard" panose="03050602040202020205" pitchFamily="66" charset="77"/>
              </a:rPr>
              <a:t>An </a:t>
            </a:r>
            <a:r>
              <a:rPr lang="en-GB" sz="1200" b="1" dirty="0">
                <a:latin typeface="Chalkboard" panose="03050602040202020205" pitchFamily="66" charset="77"/>
              </a:rPr>
              <a:t>end</a:t>
            </a:r>
            <a:r>
              <a:rPr lang="en-GB" sz="1200" dirty="0">
                <a:latin typeface="Chalkboard" panose="03050602040202020205" pitchFamily="66" charset="77"/>
              </a:rPr>
              <a:t> event terminates a flow</a:t>
            </a:r>
          </a:p>
        </p:txBody>
      </p:sp>
      <p:cxnSp>
        <p:nvCxnSpPr>
          <p:cNvPr id="15" name="Straight Arrow Connector 14">
            <a:extLst>
              <a:ext uri="{FF2B5EF4-FFF2-40B4-BE49-F238E27FC236}">
                <a16:creationId xmlns:a16="http://schemas.microsoft.com/office/drawing/2014/main" id="{D769F0F1-CB8E-8839-11EF-AB1E80E95DB3}"/>
              </a:ext>
            </a:extLst>
          </p:cNvPr>
          <p:cNvCxnSpPr>
            <a:cxnSpLocks/>
          </p:cNvCxnSpPr>
          <p:nvPr/>
        </p:nvCxnSpPr>
        <p:spPr>
          <a:xfrm>
            <a:off x="7315182" y="1326039"/>
            <a:ext cx="772178" cy="148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02DF50-875D-7E6C-F24F-B39BAE70B2BD}"/>
              </a:ext>
            </a:extLst>
          </p:cNvPr>
          <p:cNvSpPr txBox="1"/>
          <p:nvPr/>
        </p:nvSpPr>
        <p:spPr>
          <a:xfrm>
            <a:off x="5357134" y="4579481"/>
            <a:ext cx="2730225" cy="276999"/>
          </a:xfrm>
          <a:prstGeom prst="rect">
            <a:avLst/>
          </a:prstGeom>
          <a:noFill/>
        </p:spPr>
        <p:txBody>
          <a:bodyPr wrap="square" rtlCol="0">
            <a:spAutoFit/>
          </a:bodyPr>
          <a:lstStyle/>
          <a:p>
            <a:r>
              <a:rPr lang="en-GB" sz="1200" dirty="0">
                <a:latin typeface="Chalkboard" panose="03050602040202020205" pitchFamily="66" charset="77"/>
              </a:rPr>
              <a:t>The end event throws a </a:t>
            </a:r>
            <a:r>
              <a:rPr lang="en-GB" sz="1200" b="1" dirty="0">
                <a:latin typeface="Chalkboard" panose="03050602040202020205" pitchFamily="66" charset="77"/>
              </a:rPr>
              <a:t>message</a:t>
            </a:r>
          </a:p>
        </p:txBody>
      </p:sp>
      <p:cxnSp>
        <p:nvCxnSpPr>
          <p:cNvPr id="18" name="Straight Arrow Connector 17">
            <a:extLst>
              <a:ext uri="{FF2B5EF4-FFF2-40B4-BE49-F238E27FC236}">
                <a16:creationId xmlns:a16="http://schemas.microsoft.com/office/drawing/2014/main" id="{B055EB00-92EA-C9F0-A844-FA2204B1B937}"/>
              </a:ext>
            </a:extLst>
          </p:cNvPr>
          <p:cNvCxnSpPr>
            <a:cxnSpLocks/>
          </p:cNvCxnSpPr>
          <p:nvPr/>
        </p:nvCxnSpPr>
        <p:spPr>
          <a:xfrm flipV="1">
            <a:off x="6624320" y="3751878"/>
            <a:ext cx="1290320" cy="728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DDC77F2-D557-F074-5161-75502DB47A96}"/>
              </a:ext>
            </a:extLst>
          </p:cNvPr>
          <p:cNvSpPr txBox="1"/>
          <p:nvPr/>
        </p:nvSpPr>
        <p:spPr>
          <a:xfrm>
            <a:off x="3261359" y="1349038"/>
            <a:ext cx="2466316" cy="461665"/>
          </a:xfrm>
          <a:prstGeom prst="rect">
            <a:avLst/>
          </a:prstGeom>
          <a:noFill/>
        </p:spPr>
        <p:txBody>
          <a:bodyPr wrap="none" rtlCol="0">
            <a:spAutoFit/>
          </a:bodyPr>
          <a:lstStyle/>
          <a:p>
            <a:r>
              <a:rPr lang="en-GB" sz="1200" dirty="0">
                <a:latin typeface="Chalkboard" panose="03050602040202020205" pitchFamily="66" charset="77"/>
              </a:rPr>
              <a:t>In a </a:t>
            </a:r>
            <a:r>
              <a:rPr lang="en-GB" sz="1200" b="1" dirty="0">
                <a:latin typeface="Chalkboard" panose="03050602040202020205" pitchFamily="66" charset="77"/>
              </a:rPr>
              <a:t>sequence</a:t>
            </a:r>
            <a:r>
              <a:rPr lang="en-GB" sz="1200" dirty="0">
                <a:latin typeface="Chalkboard" panose="03050602040202020205" pitchFamily="66" charset="77"/>
              </a:rPr>
              <a:t> flow arrows show</a:t>
            </a:r>
          </a:p>
          <a:p>
            <a:r>
              <a:rPr lang="en-GB" sz="1200" dirty="0">
                <a:latin typeface="Chalkboard" panose="03050602040202020205" pitchFamily="66" charset="77"/>
              </a:rPr>
              <a:t>The path of execution</a:t>
            </a:r>
          </a:p>
        </p:txBody>
      </p:sp>
      <p:cxnSp>
        <p:nvCxnSpPr>
          <p:cNvPr id="22" name="Straight Arrow Connector 21">
            <a:extLst>
              <a:ext uri="{FF2B5EF4-FFF2-40B4-BE49-F238E27FC236}">
                <a16:creationId xmlns:a16="http://schemas.microsoft.com/office/drawing/2014/main" id="{CFAC7BDB-F432-3AEC-F716-5A7785CDC3E6}"/>
              </a:ext>
            </a:extLst>
          </p:cNvPr>
          <p:cNvCxnSpPr>
            <a:cxnSpLocks/>
          </p:cNvCxnSpPr>
          <p:nvPr/>
        </p:nvCxnSpPr>
        <p:spPr>
          <a:xfrm>
            <a:off x="4318000" y="1907223"/>
            <a:ext cx="176517" cy="1283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15381DF-D2DA-6520-0D39-678C7CEE99E9}"/>
              </a:ext>
            </a:extLst>
          </p:cNvPr>
          <p:cNvSpPr txBox="1"/>
          <p:nvPr/>
        </p:nvSpPr>
        <p:spPr>
          <a:xfrm>
            <a:off x="2401148" y="246380"/>
            <a:ext cx="4341701" cy="276999"/>
          </a:xfrm>
          <a:prstGeom prst="rect">
            <a:avLst/>
          </a:prstGeom>
          <a:noFill/>
        </p:spPr>
        <p:txBody>
          <a:bodyPr wrap="none" rtlCol="0">
            <a:spAutoFit/>
          </a:bodyPr>
          <a:lstStyle/>
          <a:p>
            <a:r>
              <a:rPr lang="en-GB" sz="1200" dirty="0">
                <a:latin typeface="Chalkboard" panose="03050602040202020205" pitchFamily="66" charset="77"/>
              </a:rPr>
              <a:t>A event is something that begins, ends or interrupts a flow</a:t>
            </a:r>
          </a:p>
        </p:txBody>
      </p:sp>
      <p:cxnSp>
        <p:nvCxnSpPr>
          <p:cNvPr id="26" name="Straight Arrow Connector 25">
            <a:extLst>
              <a:ext uri="{FF2B5EF4-FFF2-40B4-BE49-F238E27FC236}">
                <a16:creationId xmlns:a16="http://schemas.microsoft.com/office/drawing/2014/main" id="{9C8A7836-0ACE-ADF9-2FE3-0FE9BA541CCE}"/>
              </a:ext>
            </a:extLst>
          </p:cNvPr>
          <p:cNvCxnSpPr>
            <a:cxnSpLocks/>
          </p:cNvCxnSpPr>
          <p:nvPr/>
        </p:nvCxnSpPr>
        <p:spPr>
          <a:xfrm flipH="1">
            <a:off x="2037764" y="577255"/>
            <a:ext cx="2280236" cy="497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62B349-6D24-65FD-8B04-790E96A7C080}"/>
              </a:ext>
            </a:extLst>
          </p:cNvPr>
          <p:cNvCxnSpPr>
            <a:cxnSpLocks/>
          </p:cNvCxnSpPr>
          <p:nvPr/>
        </p:nvCxnSpPr>
        <p:spPr>
          <a:xfrm>
            <a:off x="4662755" y="592118"/>
            <a:ext cx="2652427" cy="3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D2F0C7F-94F8-16F9-0F9B-7371976D8938}"/>
              </a:ext>
            </a:extLst>
          </p:cNvPr>
          <p:cNvSpPr txBox="1"/>
          <p:nvPr/>
        </p:nvSpPr>
        <p:spPr>
          <a:xfrm>
            <a:off x="1249679" y="4576237"/>
            <a:ext cx="3210751"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task </a:t>
            </a:r>
            <a:r>
              <a:rPr lang="en-GB" sz="1200" dirty="0">
                <a:latin typeface="Chalkboard" panose="03050602040202020205" pitchFamily="66" charset="77"/>
              </a:rPr>
              <a:t>is where work gets done in a flow</a:t>
            </a:r>
          </a:p>
        </p:txBody>
      </p:sp>
      <p:cxnSp>
        <p:nvCxnSpPr>
          <p:cNvPr id="34" name="Straight Arrow Connector 33">
            <a:extLst>
              <a:ext uri="{FF2B5EF4-FFF2-40B4-BE49-F238E27FC236}">
                <a16:creationId xmlns:a16="http://schemas.microsoft.com/office/drawing/2014/main" id="{F16EA730-6117-F976-EB53-825C05F2AE05}"/>
              </a:ext>
            </a:extLst>
          </p:cNvPr>
          <p:cNvCxnSpPr>
            <a:cxnSpLocks/>
          </p:cNvCxnSpPr>
          <p:nvPr/>
        </p:nvCxnSpPr>
        <p:spPr>
          <a:xfrm flipV="1">
            <a:off x="2051046" y="3751878"/>
            <a:ext cx="102874" cy="824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9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1" grpId="0"/>
      <p:bldP spid="25" grpId="0"/>
      <p:bldP spid="3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A9AB00-E632-2877-D9B4-0B3CB8F962C0}"/>
              </a:ext>
            </a:extLst>
          </p:cNvPr>
          <p:cNvSpPr>
            <a:spLocks noGrp="1"/>
          </p:cNvSpPr>
          <p:nvPr>
            <p:ph type="sldNum" sz="quarter" idx="12"/>
          </p:nvPr>
        </p:nvSpPr>
        <p:spPr/>
        <p:txBody>
          <a:bodyPr/>
          <a:lstStyle/>
          <a:p>
            <a:fld id="{867D4A06-35AE-BD4A-84A9-613A26F3D41D}" type="slidenum">
              <a:rPr lang="en-US" smtClean="0"/>
              <a:pPr/>
              <a:t>134</a:t>
            </a:fld>
            <a:endParaRPr lang="en-US"/>
          </a:p>
        </p:txBody>
      </p:sp>
      <p:pic>
        <p:nvPicPr>
          <p:cNvPr id="4" name="Picture 3" descr="A black background with white squares and a white dot&#10;&#10;Description automatically generated">
            <a:extLst>
              <a:ext uri="{FF2B5EF4-FFF2-40B4-BE49-F238E27FC236}">
                <a16:creationId xmlns:a16="http://schemas.microsoft.com/office/drawing/2014/main" id="{F10A6676-7D85-1D7C-E5B1-4B7D01FF3A28}"/>
              </a:ext>
            </a:extLst>
          </p:cNvPr>
          <p:cNvPicPr>
            <a:picLocks noChangeAspect="1"/>
          </p:cNvPicPr>
          <p:nvPr/>
        </p:nvPicPr>
        <p:blipFill>
          <a:blip r:embed="rId2"/>
          <a:stretch>
            <a:fillRect/>
          </a:stretch>
        </p:blipFill>
        <p:spPr>
          <a:xfrm>
            <a:off x="442912" y="2133600"/>
            <a:ext cx="7934326" cy="2489200"/>
          </a:xfrm>
          <a:prstGeom prst="rect">
            <a:avLst/>
          </a:prstGeom>
        </p:spPr>
      </p:pic>
      <p:sp>
        <p:nvSpPr>
          <p:cNvPr id="5" name="TextBox 4">
            <a:extLst>
              <a:ext uri="{FF2B5EF4-FFF2-40B4-BE49-F238E27FC236}">
                <a16:creationId xmlns:a16="http://schemas.microsoft.com/office/drawing/2014/main" id="{C80370BD-3A32-47CA-1CEB-FA9303A267ED}"/>
              </a:ext>
            </a:extLst>
          </p:cNvPr>
          <p:cNvSpPr txBox="1"/>
          <p:nvPr/>
        </p:nvSpPr>
        <p:spPr>
          <a:xfrm>
            <a:off x="158432" y="4114800"/>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Start Event</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2101ABD1-3E9A-69C5-8E4E-2B345B50A90A}"/>
              </a:ext>
            </a:extLst>
          </p:cNvPr>
          <p:cNvCxnSpPr>
            <a:cxnSpLocks/>
          </p:cNvCxnSpPr>
          <p:nvPr/>
        </p:nvCxnSpPr>
        <p:spPr>
          <a:xfrm flipV="1">
            <a:off x="721360" y="3616960"/>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54DAC76-0B73-8000-32FD-9DA9CBC046A5}"/>
              </a:ext>
            </a:extLst>
          </p:cNvPr>
          <p:cNvSpPr txBox="1"/>
          <p:nvPr/>
        </p:nvSpPr>
        <p:spPr>
          <a:xfrm>
            <a:off x="7544752" y="4253299"/>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End Event</a:t>
            </a:r>
            <a:endParaRPr lang="en-GB" sz="1200" dirty="0">
              <a:latin typeface="Chalkboard" panose="03050602040202020205" pitchFamily="66" charset="77"/>
            </a:endParaRPr>
          </a:p>
        </p:txBody>
      </p:sp>
      <p:cxnSp>
        <p:nvCxnSpPr>
          <p:cNvPr id="9" name="Straight Arrow Connector 8">
            <a:extLst>
              <a:ext uri="{FF2B5EF4-FFF2-40B4-BE49-F238E27FC236}">
                <a16:creationId xmlns:a16="http://schemas.microsoft.com/office/drawing/2014/main" id="{A56CF8AE-DC87-B891-32B6-D1D478E25562}"/>
              </a:ext>
            </a:extLst>
          </p:cNvPr>
          <p:cNvCxnSpPr>
            <a:cxnSpLocks/>
          </p:cNvCxnSpPr>
          <p:nvPr/>
        </p:nvCxnSpPr>
        <p:spPr>
          <a:xfrm flipV="1">
            <a:off x="8107680" y="3755459"/>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1A3ADA0-CDD2-98BD-A7B6-16E403580814}"/>
              </a:ext>
            </a:extLst>
          </p:cNvPr>
          <p:cNvSpPr txBox="1"/>
          <p:nvPr/>
        </p:nvSpPr>
        <p:spPr>
          <a:xfrm>
            <a:off x="544511" y="2133600"/>
            <a:ext cx="123347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Sequence Flow</a:t>
            </a:r>
            <a:endParaRPr lang="en-GB" sz="1200" dirty="0">
              <a:latin typeface="Chalkboard" panose="03050602040202020205" pitchFamily="66" charset="77"/>
            </a:endParaRPr>
          </a:p>
        </p:txBody>
      </p:sp>
      <p:cxnSp>
        <p:nvCxnSpPr>
          <p:cNvPr id="11" name="Straight Arrow Connector 10">
            <a:extLst>
              <a:ext uri="{FF2B5EF4-FFF2-40B4-BE49-F238E27FC236}">
                <a16:creationId xmlns:a16="http://schemas.microsoft.com/office/drawing/2014/main" id="{55DCF77B-2E61-818B-121E-8CB7BDD62ECB}"/>
              </a:ext>
            </a:extLst>
          </p:cNvPr>
          <p:cNvCxnSpPr>
            <a:cxnSpLocks/>
          </p:cNvCxnSpPr>
          <p:nvPr/>
        </p:nvCxnSpPr>
        <p:spPr>
          <a:xfrm>
            <a:off x="1097280" y="2613799"/>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69D0582-5F78-6AF3-A9F0-DAFDEFC47A9A}"/>
              </a:ext>
            </a:extLst>
          </p:cNvPr>
          <p:cNvSpPr txBox="1"/>
          <p:nvPr/>
        </p:nvSpPr>
        <p:spPr>
          <a:xfrm>
            <a:off x="1672271" y="4553297"/>
            <a:ext cx="1233479" cy="646331"/>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Activity</a:t>
            </a:r>
            <a:br>
              <a:rPr lang="en-GB" sz="1200" b="1" i="0" dirty="0">
                <a:solidFill>
                  <a:srgbClr val="000000"/>
                </a:solidFill>
                <a:effectLst/>
                <a:latin typeface="Chalkboard" panose="03050602040202020205" pitchFamily="66" charset="77"/>
              </a:rPr>
            </a:br>
            <a:r>
              <a:rPr lang="en-GB" sz="1200" b="1" i="0" dirty="0">
                <a:solidFill>
                  <a:srgbClr val="000000"/>
                </a:solidFill>
                <a:effectLst/>
                <a:latin typeface="Chalkboard" panose="03050602040202020205" pitchFamily="66" charset="77"/>
              </a:rPr>
              <a:t> - Task</a:t>
            </a:r>
          </a:p>
          <a:p>
            <a:r>
              <a:rPr lang="en-GB" sz="1200" b="1" dirty="0">
                <a:solidFill>
                  <a:srgbClr val="000000"/>
                </a:solidFill>
                <a:latin typeface="Chalkboard" panose="03050602040202020205" pitchFamily="66" charset="77"/>
              </a:rPr>
              <a:t>- Sub-process</a:t>
            </a:r>
            <a:endParaRPr lang="en-GB" sz="1200" dirty="0">
              <a:latin typeface="Chalkboard" panose="03050602040202020205" pitchFamily="66" charset="77"/>
            </a:endParaRPr>
          </a:p>
        </p:txBody>
      </p:sp>
      <p:cxnSp>
        <p:nvCxnSpPr>
          <p:cNvPr id="16" name="Straight Arrow Connector 15">
            <a:extLst>
              <a:ext uri="{FF2B5EF4-FFF2-40B4-BE49-F238E27FC236}">
                <a16:creationId xmlns:a16="http://schemas.microsoft.com/office/drawing/2014/main" id="{7B0588DA-B11F-352B-9735-815C6C06AD6B}"/>
              </a:ext>
            </a:extLst>
          </p:cNvPr>
          <p:cNvCxnSpPr>
            <a:cxnSpLocks/>
            <a:stCxn id="15" idx="0"/>
          </p:cNvCxnSpPr>
          <p:nvPr/>
        </p:nvCxnSpPr>
        <p:spPr>
          <a:xfrm flipH="1" flipV="1">
            <a:off x="2153920" y="3881120"/>
            <a:ext cx="135091" cy="672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B0D0439-D990-BB7A-5AC9-9840A07CF1C9}"/>
              </a:ext>
            </a:extLst>
          </p:cNvPr>
          <p:cNvSpPr txBox="1"/>
          <p:nvPr/>
        </p:nvSpPr>
        <p:spPr>
          <a:xfrm>
            <a:off x="2657791" y="2027704"/>
            <a:ext cx="65436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Event</a:t>
            </a:r>
            <a:endParaRPr lang="en-GB" sz="1200" dirty="0">
              <a:latin typeface="Chalkboard" panose="03050602040202020205" pitchFamily="66" charset="77"/>
            </a:endParaRPr>
          </a:p>
        </p:txBody>
      </p:sp>
      <p:cxnSp>
        <p:nvCxnSpPr>
          <p:cNvPr id="22" name="Straight Arrow Connector 21">
            <a:extLst>
              <a:ext uri="{FF2B5EF4-FFF2-40B4-BE49-F238E27FC236}">
                <a16:creationId xmlns:a16="http://schemas.microsoft.com/office/drawing/2014/main" id="{D5AA2DB5-D6DA-81F1-2DF8-A440EB6E1B0A}"/>
              </a:ext>
            </a:extLst>
          </p:cNvPr>
          <p:cNvCxnSpPr>
            <a:cxnSpLocks/>
          </p:cNvCxnSpPr>
          <p:nvPr/>
        </p:nvCxnSpPr>
        <p:spPr>
          <a:xfrm>
            <a:off x="3210560" y="2507903"/>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37B88D7-4ABB-D784-0B65-6C1380172EAA}"/>
              </a:ext>
            </a:extLst>
          </p:cNvPr>
          <p:cNvSpPr txBox="1"/>
          <p:nvPr/>
        </p:nvSpPr>
        <p:spPr>
          <a:xfrm>
            <a:off x="3665684" y="1403672"/>
            <a:ext cx="835196"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Gateway</a:t>
            </a:r>
            <a:endParaRPr lang="en-GB" sz="1200" dirty="0">
              <a:latin typeface="Chalkboard" panose="03050602040202020205" pitchFamily="66" charset="77"/>
            </a:endParaRPr>
          </a:p>
        </p:txBody>
      </p:sp>
      <p:cxnSp>
        <p:nvCxnSpPr>
          <p:cNvPr id="24" name="Straight Arrow Connector 23">
            <a:extLst>
              <a:ext uri="{FF2B5EF4-FFF2-40B4-BE49-F238E27FC236}">
                <a16:creationId xmlns:a16="http://schemas.microsoft.com/office/drawing/2014/main" id="{D7E7F801-A47D-1A17-4043-2170F5CA89A5}"/>
              </a:ext>
            </a:extLst>
          </p:cNvPr>
          <p:cNvCxnSpPr>
            <a:cxnSpLocks/>
          </p:cNvCxnSpPr>
          <p:nvPr/>
        </p:nvCxnSpPr>
        <p:spPr>
          <a:xfrm>
            <a:off x="3992869" y="1786567"/>
            <a:ext cx="327184" cy="1423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80E714C-63C2-D860-07E9-A842420D2949}"/>
              </a:ext>
            </a:extLst>
          </p:cNvPr>
          <p:cNvCxnSpPr>
            <a:cxnSpLocks/>
            <a:stCxn id="15" idx="3"/>
          </p:cNvCxnSpPr>
          <p:nvPr/>
        </p:nvCxnSpPr>
        <p:spPr>
          <a:xfrm flipV="1">
            <a:off x="2905750" y="2976880"/>
            <a:ext cx="2841789" cy="189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E7856E-AD99-8C1C-A509-EA9DED3F76BE}"/>
              </a:ext>
            </a:extLst>
          </p:cNvPr>
          <p:cNvCxnSpPr>
            <a:cxnSpLocks/>
          </p:cNvCxnSpPr>
          <p:nvPr/>
        </p:nvCxnSpPr>
        <p:spPr>
          <a:xfrm flipV="1">
            <a:off x="3058150" y="4530298"/>
            <a:ext cx="2310438" cy="498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F032220-F6D9-1AE1-9B0D-BDC292BA72D8}"/>
              </a:ext>
            </a:extLst>
          </p:cNvPr>
          <p:cNvCxnSpPr>
            <a:cxnSpLocks/>
          </p:cNvCxnSpPr>
          <p:nvPr/>
        </p:nvCxnSpPr>
        <p:spPr>
          <a:xfrm>
            <a:off x="4000019" y="1810435"/>
            <a:ext cx="2980999" cy="1400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5DAFAD-1454-A397-2F06-721D4AFB8B23}"/>
              </a:ext>
            </a:extLst>
          </p:cNvPr>
          <p:cNvSpPr txBox="1"/>
          <p:nvPr/>
        </p:nvSpPr>
        <p:spPr>
          <a:xfrm>
            <a:off x="2153920" y="5773261"/>
            <a:ext cx="5384800" cy="338554"/>
          </a:xfrm>
          <a:prstGeom prst="rect">
            <a:avLst/>
          </a:prstGeom>
          <a:noFill/>
        </p:spPr>
        <p:txBody>
          <a:bodyPr wrap="square">
            <a:spAutoFit/>
          </a:bodyPr>
          <a:lstStyle/>
          <a:p>
            <a:r>
              <a:rPr lang="en-GB" sz="1600" dirty="0">
                <a:latin typeface="Chalkboard" panose="03050602040202020205" pitchFamily="66" charset="77"/>
              </a:rPr>
              <a:t>A BPMN diagram consists of a set of basic elements</a:t>
            </a:r>
          </a:p>
        </p:txBody>
      </p:sp>
    </p:spTree>
    <p:extLst>
      <p:ext uri="{BB962C8B-B14F-4D97-AF65-F5344CB8AC3E}">
        <p14:creationId xmlns:p14="http://schemas.microsoft.com/office/powerpoint/2010/main" val="19406690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FA924-EA42-D8FA-C567-E7422D407132}"/>
              </a:ext>
            </a:extLst>
          </p:cNvPr>
          <p:cNvSpPr>
            <a:spLocks noGrp="1"/>
          </p:cNvSpPr>
          <p:nvPr>
            <p:ph type="sldNum" sz="quarter" idx="12"/>
          </p:nvPr>
        </p:nvSpPr>
        <p:spPr/>
        <p:txBody>
          <a:bodyPr/>
          <a:lstStyle/>
          <a:p>
            <a:fld id="{867D4A06-35AE-BD4A-84A9-613A26F3D41D}" type="slidenum">
              <a:rPr lang="en-US" smtClean="0"/>
              <a:pPr/>
              <a:t>135</a:t>
            </a:fld>
            <a:endParaRPr lang="en-US"/>
          </a:p>
        </p:txBody>
      </p:sp>
      <p:sp>
        <p:nvSpPr>
          <p:cNvPr id="4" name="TextBox 3">
            <a:extLst>
              <a:ext uri="{FF2B5EF4-FFF2-40B4-BE49-F238E27FC236}">
                <a16:creationId xmlns:a16="http://schemas.microsoft.com/office/drawing/2014/main" id="{440A69B2-8D50-D2B2-CFF7-B056616DC82A}"/>
              </a:ext>
            </a:extLst>
          </p:cNvPr>
          <p:cNvSpPr txBox="1"/>
          <p:nvPr/>
        </p:nvSpPr>
        <p:spPr>
          <a:xfrm>
            <a:off x="-853440" y="5959684"/>
            <a:ext cx="3606800" cy="461665"/>
          </a:xfrm>
          <a:prstGeom prst="rect">
            <a:avLst/>
          </a:prstGeom>
          <a:noFill/>
        </p:spPr>
        <p:txBody>
          <a:bodyPr wrap="square">
            <a:spAutoFit/>
          </a:bodyPr>
          <a:lstStyle/>
          <a:p>
            <a:pPr marL="171450" indent="-171450">
              <a:buFontTx/>
              <a:buChar char="-"/>
            </a:pPr>
            <a:endParaRPr lang="en-GB" sz="1200" dirty="0">
              <a:latin typeface="Chalkboard" panose="03050602040202020205" pitchFamily="66" charset="77"/>
            </a:endParaRPr>
          </a:p>
          <a:p>
            <a:pPr marL="171450" indent="-171450">
              <a:buFontTx/>
              <a:buChar char="-"/>
            </a:pPr>
            <a:endParaRPr lang="en-GB" sz="1200" dirty="0">
              <a:latin typeface="Chalkboard" panose="03050602040202020205" pitchFamily="66" charset="77"/>
            </a:endParaRPr>
          </a:p>
        </p:txBody>
      </p:sp>
      <p:sp>
        <p:nvSpPr>
          <p:cNvPr id="8" name="TextBox 7">
            <a:extLst>
              <a:ext uri="{FF2B5EF4-FFF2-40B4-BE49-F238E27FC236}">
                <a16:creationId xmlns:a16="http://schemas.microsoft.com/office/drawing/2014/main" id="{D75602BD-2950-15BD-FCDB-E30471E382A7}"/>
              </a:ext>
            </a:extLst>
          </p:cNvPr>
          <p:cNvSpPr txBox="1"/>
          <p:nvPr/>
        </p:nvSpPr>
        <p:spPr>
          <a:xfrm>
            <a:off x="1087120" y="5748623"/>
            <a:ext cx="7424420" cy="338554"/>
          </a:xfrm>
          <a:prstGeom prst="rect">
            <a:avLst/>
          </a:prstGeom>
          <a:noFill/>
        </p:spPr>
        <p:txBody>
          <a:bodyPr wrap="square">
            <a:spAutoFit/>
          </a:bodyPr>
          <a:lstStyle/>
          <a:p>
            <a:r>
              <a:rPr lang="en-GB" sz="1600" b="1" dirty="0">
                <a:latin typeface="Chalkboard" panose="03050602040202020205" pitchFamily="66" charset="77"/>
              </a:rPr>
              <a:t>Task</a:t>
            </a:r>
            <a:r>
              <a:rPr lang="en-GB" sz="1600" dirty="0">
                <a:latin typeface="Chalkboard" panose="03050602040202020205" pitchFamily="66" charset="77"/>
              </a:rPr>
              <a:t>: an atomic activity. By implication, cannot be broken down further.</a:t>
            </a:r>
          </a:p>
        </p:txBody>
      </p:sp>
      <p:sp>
        <p:nvSpPr>
          <p:cNvPr id="10" name="TextBox 9">
            <a:extLst>
              <a:ext uri="{FF2B5EF4-FFF2-40B4-BE49-F238E27FC236}">
                <a16:creationId xmlns:a16="http://schemas.microsoft.com/office/drawing/2014/main" id="{C25CC2CE-EAFF-C5B0-6FDE-FAA9E514C0B7}"/>
              </a:ext>
            </a:extLst>
          </p:cNvPr>
          <p:cNvSpPr txBox="1"/>
          <p:nvPr/>
        </p:nvSpPr>
        <p:spPr>
          <a:xfrm>
            <a:off x="2298700" y="1093236"/>
            <a:ext cx="2059940" cy="276999"/>
          </a:xfrm>
          <a:prstGeom prst="rect">
            <a:avLst/>
          </a:prstGeom>
          <a:noFill/>
        </p:spPr>
        <p:txBody>
          <a:bodyPr wrap="square">
            <a:spAutoFit/>
          </a:bodyPr>
          <a:lstStyle/>
          <a:p>
            <a:r>
              <a:rPr lang="en-GB" sz="1200" dirty="0">
                <a:latin typeface="Chalkboard" panose="03050602040202020205" pitchFamily="66" charset="77"/>
              </a:rPr>
              <a:t>Generic Task: basic task</a:t>
            </a:r>
          </a:p>
        </p:txBody>
      </p:sp>
      <p:sp>
        <p:nvSpPr>
          <p:cNvPr id="12" name="TextBox 11">
            <a:extLst>
              <a:ext uri="{FF2B5EF4-FFF2-40B4-BE49-F238E27FC236}">
                <a16:creationId xmlns:a16="http://schemas.microsoft.com/office/drawing/2014/main" id="{61497E15-149B-3B61-27BB-992F033E8DC4}"/>
              </a:ext>
            </a:extLst>
          </p:cNvPr>
          <p:cNvSpPr txBox="1"/>
          <p:nvPr/>
        </p:nvSpPr>
        <p:spPr>
          <a:xfrm>
            <a:off x="2242820" y="2055614"/>
            <a:ext cx="2171700" cy="276999"/>
          </a:xfrm>
          <a:prstGeom prst="rect">
            <a:avLst/>
          </a:prstGeom>
          <a:noFill/>
        </p:spPr>
        <p:txBody>
          <a:bodyPr wrap="square">
            <a:spAutoFit/>
          </a:bodyPr>
          <a:lstStyle/>
          <a:p>
            <a:r>
              <a:rPr lang="en-GB" sz="1200" dirty="0">
                <a:latin typeface="Chalkboard" panose="03050602040202020205" pitchFamily="66" charset="77"/>
              </a:rPr>
              <a:t>Service Task: uses a Service</a:t>
            </a:r>
          </a:p>
        </p:txBody>
      </p:sp>
      <p:pic>
        <p:nvPicPr>
          <p:cNvPr id="14" name="Picture 13" descr="A screenshot of a computer&#10;&#10;Description automatically generated">
            <a:extLst>
              <a:ext uri="{FF2B5EF4-FFF2-40B4-BE49-F238E27FC236}">
                <a16:creationId xmlns:a16="http://schemas.microsoft.com/office/drawing/2014/main" id="{9D6001D0-D16B-AD14-6D54-5317F56AB435}"/>
              </a:ext>
            </a:extLst>
          </p:cNvPr>
          <p:cNvPicPr>
            <a:picLocks noChangeAspect="1"/>
          </p:cNvPicPr>
          <p:nvPr/>
        </p:nvPicPr>
        <p:blipFill>
          <a:blip r:embed="rId2"/>
          <a:stretch>
            <a:fillRect/>
          </a:stretch>
        </p:blipFill>
        <p:spPr>
          <a:xfrm>
            <a:off x="924560" y="713650"/>
            <a:ext cx="5822160" cy="4707687"/>
          </a:xfrm>
          <a:prstGeom prst="rect">
            <a:avLst/>
          </a:prstGeom>
        </p:spPr>
      </p:pic>
      <p:sp>
        <p:nvSpPr>
          <p:cNvPr id="16" name="TextBox 15">
            <a:extLst>
              <a:ext uri="{FF2B5EF4-FFF2-40B4-BE49-F238E27FC236}">
                <a16:creationId xmlns:a16="http://schemas.microsoft.com/office/drawing/2014/main" id="{59493C4C-DF1C-87B4-9EE9-C2ACDDCE55AF}"/>
              </a:ext>
            </a:extLst>
          </p:cNvPr>
          <p:cNvSpPr txBox="1"/>
          <p:nvPr/>
        </p:nvSpPr>
        <p:spPr>
          <a:xfrm>
            <a:off x="2242820" y="2782669"/>
            <a:ext cx="2293620" cy="646331"/>
          </a:xfrm>
          <a:prstGeom prst="rect">
            <a:avLst/>
          </a:prstGeom>
          <a:noFill/>
        </p:spPr>
        <p:txBody>
          <a:bodyPr wrap="square">
            <a:spAutoFit/>
          </a:bodyPr>
          <a:lstStyle/>
          <a:p>
            <a:pPr algn="ctr"/>
            <a:r>
              <a:rPr lang="en-GB" sz="1200" dirty="0">
                <a:latin typeface="Chalkboard" panose="03050602040202020205" pitchFamily="66" charset="77"/>
              </a:rPr>
              <a:t>Receive Task: waits to receive a message from another participant</a:t>
            </a:r>
          </a:p>
        </p:txBody>
      </p:sp>
      <p:sp>
        <p:nvSpPr>
          <p:cNvPr id="18" name="TextBox 17">
            <a:extLst>
              <a:ext uri="{FF2B5EF4-FFF2-40B4-BE49-F238E27FC236}">
                <a16:creationId xmlns:a16="http://schemas.microsoft.com/office/drawing/2014/main" id="{14CEEEA1-5B76-5FD0-BA38-F7735C1EE0D5}"/>
              </a:ext>
            </a:extLst>
          </p:cNvPr>
          <p:cNvSpPr txBox="1"/>
          <p:nvPr/>
        </p:nvSpPr>
        <p:spPr>
          <a:xfrm>
            <a:off x="2242820" y="4639688"/>
            <a:ext cx="1838960" cy="646331"/>
          </a:xfrm>
          <a:prstGeom prst="rect">
            <a:avLst/>
          </a:prstGeom>
          <a:noFill/>
        </p:spPr>
        <p:txBody>
          <a:bodyPr wrap="square">
            <a:spAutoFit/>
          </a:bodyPr>
          <a:lstStyle/>
          <a:p>
            <a:pPr algn="ctr"/>
            <a:r>
              <a:rPr lang="en-GB" sz="1200" dirty="0">
                <a:latin typeface="Chalkboard" panose="03050602040202020205" pitchFamily="66" charset="77"/>
              </a:rPr>
              <a:t>Send Task: sends a Message to another participant</a:t>
            </a:r>
            <a:endParaRPr lang="en-GB" sz="1200" dirty="0"/>
          </a:p>
        </p:txBody>
      </p:sp>
      <p:sp>
        <p:nvSpPr>
          <p:cNvPr id="20" name="TextBox 19">
            <a:extLst>
              <a:ext uri="{FF2B5EF4-FFF2-40B4-BE49-F238E27FC236}">
                <a16:creationId xmlns:a16="http://schemas.microsoft.com/office/drawing/2014/main" id="{3C6FC2F8-54FA-AA9D-4FA4-037DC08A3D53}"/>
              </a:ext>
            </a:extLst>
          </p:cNvPr>
          <p:cNvSpPr txBox="1"/>
          <p:nvPr/>
        </p:nvSpPr>
        <p:spPr>
          <a:xfrm>
            <a:off x="2242820" y="3674577"/>
            <a:ext cx="1838960" cy="646331"/>
          </a:xfrm>
          <a:prstGeom prst="rect">
            <a:avLst/>
          </a:prstGeom>
          <a:noFill/>
        </p:spPr>
        <p:txBody>
          <a:bodyPr wrap="square">
            <a:spAutoFit/>
          </a:bodyPr>
          <a:lstStyle/>
          <a:p>
            <a:pPr algn="ctr"/>
            <a:r>
              <a:rPr lang="en-GB" sz="1200" dirty="0">
                <a:latin typeface="Chalkboard" panose="03050602040202020205" pitchFamily="66" charset="77"/>
              </a:rPr>
              <a:t>User Task: waits for human completion of task (via software)</a:t>
            </a:r>
          </a:p>
        </p:txBody>
      </p:sp>
      <p:sp>
        <p:nvSpPr>
          <p:cNvPr id="22" name="TextBox 21">
            <a:extLst>
              <a:ext uri="{FF2B5EF4-FFF2-40B4-BE49-F238E27FC236}">
                <a16:creationId xmlns:a16="http://schemas.microsoft.com/office/drawing/2014/main" id="{31FD5076-723A-1023-9BF1-2CA93FC36C5B}"/>
              </a:ext>
            </a:extLst>
          </p:cNvPr>
          <p:cNvSpPr txBox="1"/>
          <p:nvPr/>
        </p:nvSpPr>
        <p:spPr>
          <a:xfrm>
            <a:off x="6746720" y="908569"/>
            <a:ext cx="2293620" cy="646331"/>
          </a:xfrm>
          <a:prstGeom prst="rect">
            <a:avLst/>
          </a:prstGeom>
          <a:noFill/>
        </p:spPr>
        <p:txBody>
          <a:bodyPr wrap="square">
            <a:spAutoFit/>
          </a:bodyPr>
          <a:lstStyle/>
          <a:p>
            <a:pPr algn="ctr"/>
            <a:r>
              <a:rPr lang="en-GB" sz="1200" dirty="0">
                <a:latin typeface="Chalkboard" panose="03050602040202020205" pitchFamily="66" charset="77"/>
              </a:rPr>
              <a:t>Manual Task: waits for human completion of task (not via software)</a:t>
            </a:r>
          </a:p>
        </p:txBody>
      </p:sp>
      <p:sp>
        <p:nvSpPr>
          <p:cNvPr id="24" name="TextBox 23">
            <a:extLst>
              <a:ext uri="{FF2B5EF4-FFF2-40B4-BE49-F238E27FC236}">
                <a16:creationId xmlns:a16="http://schemas.microsoft.com/office/drawing/2014/main" id="{3A3B7F15-6B7D-2EFB-EC71-85D23F6FF7B7}"/>
              </a:ext>
            </a:extLst>
          </p:cNvPr>
          <p:cNvSpPr txBox="1"/>
          <p:nvPr/>
        </p:nvSpPr>
        <p:spPr>
          <a:xfrm>
            <a:off x="6553200" y="1870948"/>
            <a:ext cx="2547620" cy="461665"/>
          </a:xfrm>
          <a:prstGeom prst="rect">
            <a:avLst/>
          </a:prstGeom>
          <a:noFill/>
        </p:spPr>
        <p:txBody>
          <a:bodyPr wrap="square">
            <a:spAutoFit/>
          </a:bodyPr>
          <a:lstStyle/>
          <a:p>
            <a:pPr algn="ctr"/>
            <a:r>
              <a:rPr lang="en-GB" sz="1200" dirty="0">
                <a:latin typeface="Chalkboard" panose="03050602040202020205" pitchFamily="66" charset="77"/>
              </a:rPr>
              <a:t>Business Rule Task: executes a business rules engine</a:t>
            </a:r>
            <a:endParaRPr lang="en-GB" sz="1200" dirty="0"/>
          </a:p>
        </p:txBody>
      </p:sp>
      <p:sp>
        <p:nvSpPr>
          <p:cNvPr id="26" name="TextBox 25">
            <a:extLst>
              <a:ext uri="{FF2B5EF4-FFF2-40B4-BE49-F238E27FC236}">
                <a16:creationId xmlns:a16="http://schemas.microsoft.com/office/drawing/2014/main" id="{417398A2-350A-7CDE-A68A-A4B4F49C246F}"/>
              </a:ext>
            </a:extLst>
          </p:cNvPr>
          <p:cNvSpPr txBox="1"/>
          <p:nvPr/>
        </p:nvSpPr>
        <p:spPr>
          <a:xfrm>
            <a:off x="6766010" y="2860603"/>
            <a:ext cx="2171700" cy="276999"/>
          </a:xfrm>
          <a:prstGeom prst="rect">
            <a:avLst/>
          </a:prstGeom>
          <a:noFill/>
        </p:spPr>
        <p:txBody>
          <a:bodyPr wrap="square">
            <a:spAutoFit/>
          </a:bodyPr>
          <a:lstStyle/>
          <a:p>
            <a:r>
              <a:rPr lang="en-GB" sz="1200" dirty="0">
                <a:latin typeface="Chalkboard" panose="03050602040202020205" pitchFamily="66" charset="77"/>
              </a:rPr>
              <a:t>Script Task: executes code</a:t>
            </a:r>
          </a:p>
        </p:txBody>
      </p:sp>
      <p:sp>
        <p:nvSpPr>
          <p:cNvPr id="27" name="TextBox 26">
            <a:extLst>
              <a:ext uri="{FF2B5EF4-FFF2-40B4-BE49-F238E27FC236}">
                <a16:creationId xmlns:a16="http://schemas.microsoft.com/office/drawing/2014/main" id="{1F1FF46F-AA91-EF62-CE96-082A184FD786}"/>
              </a:ext>
            </a:extLst>
          </p:cNvPr>
          <p:cNvSpPr txBox="1"/>
          <p:nvPr/>
        </p:nvSpPr>
        <p:spPr>
          <a:xfrm>
            <a:off x="6816810" y="3803487"/>
            <a:ext cx="2171700" cy="276999"/>
          </a:xfrm>
          <a:prstGeom prst="rect">
            <a:avLst/>
          </a:prstGeom>
          <a:noFill/>
        </p:spPr>
        <p:txBody>
          <a:bodyPr wrap="square">
            <a:spAutoFit/>
          </a:bodyPr>
          <a:lstStyle/>
          <a:p>
            <a:r>
              <a:rPr lang="en-GB" sz="1200" dirty="0">
                <a:latin typeface="Chalkboard" panose="03050602040202020205" pitchFamily="66" charset="77"/>
              </a:rPr>
              <a:t>Loop: this task loops</a:t>
            </a:r>
          </a:p>
        </p:txBody>
      </p:sp>
      <p:sp>
        <p:nvSpPr>
          <p:cNvPr id="28" name="TextBox 27">
            <a:extLst>
              <a:ext uri="{FF2B5EF4-FFF2-40B4-BE49-F238E27FC236}">
                <a16:creationId xmlns:a16="http://schemas.microsoft.com/office/drawing/2014/main" id="{3672B2C9-2473-1232-1E0C-44995BFAB73B}"/>
              </a:ext>
            </a:extLst>
          </p:cNvPr>
          <p:cNvSpPr txBox="1"/>
          <p:nvPr/>
        </p:nvSpPr>
        <p:spPr>
          <a:xfrm>
            <a:off x="6816810" y="4802919"/>
            <a:ext cx="2171700" cy="461665"/>
          </a:xfrm>
          <a:prstGeom prst="rect">
            <a:avLst/>
          </a:prstGeom>
          <a:noFill/>
        </p:spPr>
        <p:txBody>
          <a:bodyPr wrap="square">
            <a:spAutoFit/>
          </a:bodyPr>
          <a:lstStyle/>
          <a:p>
            <a:r>
              <a:rPr lang="en-GB" sz="1200" dirty="0">
                <a:latin typeface="Chalkboard" panose="03050602040202020205" pitchFamily="66" charset="77"/>
              </a:rPr>
              <a:t>Transaction: this task is a transaction</a:t>
            </a:r>
          </a:p>
        </p:txBody>
      </p:sp>
    </p:spTree>
    <p:extLst>
      <p:ext uri="{BB962C8B-B14F-4D97-AF65-F5344CB8AC3E}">
        <p14:creationId xmlns:p14="http://schemas.microsoft.com/office/powerpoint/2010/main" val="29266902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CAF4A-5D33-732E-3FB9-306A7E3E4413}"/>
              </a:ext>
            </a:extLst>
          </p:cNvPr>
          <p:cNvSpPr>
            <a:spLocks noGrp="1"/>
          </p:cNvSpPr>
          <p:nvPr>
            <p:ph type="sldNum" sz="quarter" idx="12"/>
          </p:nvPr>
        </p:nvSpPr>
        <p:spPr/>
        <p:txBody>
          <a:bodyPr/>
          <a:lstStyle/>
          <a:p>
            <a:fld id="{867D4A06-35AE-BD4A-84A9-613A26F3D41D}" type="slidenum">
              <a:rPr lang="en-US" smtClean="0"/>
              <a:pPr/>
              <a:t>136</a:t>
            </a:fld>
            <a:endParaRPr lang="en-US"/>
          </a:p>
        </p:txBody>
      </p:sp>
      <p:pic>
        <p:nvPicPr>
          <p:cNvPr id="4" name="Picture 3" descr="A black and white background with white circles&#10;&#10;Description automatically generated">
            <a:extLst>
              <a:ext uri="{FF2B5EF4-FFF2-40B4-BE49-F238E27FC236}">
                <a16:creationId xmlns:a16="http://schemas.microsoft.com/office/drawing/2014/main" id="{B17BA6CA-5726-F9F3-7053-E944EFDA64F3}"/>
              </a:ext>
            </a:extLst>
          </p:cNvPr>
          <p:cNvPicPr>
            <a:picLocks noChangeAspect="1"/>
          </p:cNvPicPr>
          <p:nvPr/>
        </p:nvPicPr>
        <p:blipFill>
          <a:blip r:embed="rId2"/>
          <a:stretch>
            <a:fillRect/>
          </a:stretch>
        </p:blipFill>
        <p:spPr>
          <a:xfrm>
            <a:off x="966469" y="814754"/>
            <a:ext cx="4782396" cy="3912870"/>
          </a:xfrm>
          <a:prstGeom prst="rect">
            <a:avLst/>
          </a:prstGeom>
        </p:spPr>
      </p:pic>
      <p:sp>
        <p:nvSpPr>
          <p:cNvPr id="5" name="TextBox 4">
            <a:extLst>
              <a:ext uri="{FF2B5EF4-FFF2-40B4-BE49-F238E27FC236}">
                <a16:creationId xmlns:a16="http://schemas.microsoft.com/office/drawing/2014/main" id="{9E2EA6EA-C7D6-A6A3-0D13-F75C5740F43F}"/>
              </a:ext>
            </a:extLst>
          </p:cNvPr>
          <p:cNvSpPr txBox="1"/>
          <p:nvPr/>
        </p:nvSpPr>
        <p:spPr>
          <a:xfrm>
            <a:off x="1768320" y="967154"/>
            <a:ext cx="2293620" cy="461665"/>
          </a:xfrm>
          <a:prstGeom prst="rect">
            <a:avLst/>
          </a:prstGeom>
          <a:noFill/>
        </p:spPr>
        <p:txBody>
          <a:bodyPr wrap="square">
            <a:spAutoFit/>
          </a:bodyPr>
          <a:lstStyle/>
          <a:p>
            <a:pPr algn="ctr"/>
            <a:r>
              <a:rPr lang="en-GB" sz="1200" dirty="0">
                <a:latin typeface="Chalkboard" panose="03050602040202020205" pitchFamily="66" charset="77"/>
              </a:rPr>
              <a:t>None Event: typically start or end, no defined trigger</a:t>
            </a:r>
          </a:p>
        </p:txBody>
      </p:sp>
      <p:sp>
        <p:nvSpPr>
          <p:cNvPr id="6" name="TextBox 5">
            <a:extLst>
              <a:ext uri="{FF2B5EF4-FFF2-40B4-BE49-F238E27FC236}">
                <a16:creationId xmlns:a16="http://schemas.microsoft.com/office/drawing/2014/main" id="{5958D9CE-DEAB-3B97-FBF6-1AF83DA5F978}"/>
              </a:ext>
            </a:extLst>
          </p:cNvPr>
          <p:cNvSpPr txBox="1"/>
          <p:nvPr/>
        </p:nvSpPr>
        <p:spPr>
          <a:xfrm>
            <a:off x="1687040" y="1688514"/>
            <a:ext cx="2293620" cy="646331"/>
          </a:xfrm>
          <a:prstGeom prst="rect">
            <a:avLst/>
          </a:prstGeom>
          <a:noFill/>
        </p:spPr>
        <p:txBody>
          <a:bodyPr wrap="square">
            <a:spAutoFit/>
          </a:bodyPr>
          <a:lstStyle/>
          <a:p>
            <a:pPr algn="ctr"/>
            <a:r>
              <a:rPr lang="en-GB" sz="1200" dirty="0">
                <a:latin typeface="Chalkboard" panose="03050602040202020205" pitchFamily="66" charset="77"/>
              </a:rPr>
              <a:t>Message Event: a message is received from another participant</a:t>
            </a:r>
          </a:p>
        </p:txBody>
      </p:sp>
      <p:sp>
        <p:nvSpPr>
          <p:cNvPr id="7" name="TextBox 6">
            <a:extLst>
              <a:ext uri="{FF2B5EF4-FFF2-40B4-BE49-F238E27FC236}">
                <a16:creationId xmlns:a16="http://schemas.microsoft.com/office/drawing/2014/main" id="{F8CCF5C4-9103-B5A4-972D-310C0FC32C48}"/>
              </a:ext>
            </a:extLst>
          </p:cNvPr>
          <p:cNvSpPr txBox="1"/>
          <p:nvPr/>
        </p:nvSpPr>
        <p:spPr>
          <a:xfrm>
            <a:off x="1615920" y="2448023"/>
            <a:ext cx="2293620" cy="461665"/>
          </a:xfrm>
          <a:prstGeom prst="rect">
            <a:avLst/>
          </a:prstGeom>
          <a:noFill/>
        </p:spPr>
        <p:txBody>
          <a:bodyPr wrap="square">
            <a:spAutoFit/>
          </a:bodyPr>
          <a:lstStyle/>
          <a:p>
            <a:pPr algn="ctr"/>
            <a:r>
              <a:rPr lang="en-GB" sz="1200" dirty="0">
                <a:latin typeface="Chalkboard" panose="03050602040202020205" pitchFamily="66" charset="77"/>
              </a:rPr>
              <a:t>Time Event: a date or time triggers a process</a:t>
            </a:r>
          </a:p>
        </p:txBody>
      </p:sp>
      <p:sp>
        <p:nvSpPr>
          <p:cNvPr id="8" name="TextBox 7">
            <a:extLst>
              <a:ext uri="{FF2B5EF4-FFF2-40B4-BE49-F238E27FC236}">
                <a16:creationId xmlns:a16="http://schemas.microsoft.com/office/drawing/2014/main" id="{0470E919-2A9D-0DF3-3079-9B366403FB80}"/>
              </a:ext>
            </a:extLst>
          </p:cNvPr>
          <p:cNvSpPr txBox="1"/>
          <p:nvPr/>
        </p:nvSpPr>
        <p:spPr>
          <a:xfrm>
            <a:off x="5974560" y="1688514"/>
            <a:ext cx="2293620" cy="461665"/>
          </a:xfrm>
          <a:prstGeom prst="rect">
            <a:avLst/>
          </a:prstGeom>
          <a:noFill/>
        </p:spPr>
        <p:txBody>
          <a:bodyPr wrap="square">
            <a:spAutoFit/>
          </a:bodyPr>
          <a:lstStyle/>
          <a:p>
            <a:pPr algn="ctr"/>
            <a:r>
              <a:rPr lang="en-GB" sz="1200" dirty="0">
                <a:latin typeface="Chalkboard" panose="03050602040202020205" pitchFamily="66" charset="77"/>
              </a:rPr>
              <a:t>Signal Event: a broadcast event triggers flows</a:t>
            </a:r>
          </a:p>
        </p:txBody>
      </p:sp>
      <p:sp>
        <p:nvSpPr>
          <p:cNvPr id="9" name="TextBox 8">
            <a:extLst>
              <a:ext uri="{FF2B5EF4-FFF2-40B4-BE49-F238E27FC236}">
                <a16:creationId xmlns:a16="http://schemas.microsoft.com/office/drawing/2014/main" id="{2513C64E-48F3-6B96-1C25-8FACC0A9867C}"/>
              </a:ext>
            </a:extLst>
          </p:cNvPr>
          <p:cNvSpPr txBox="1"/>
          <p:nvPr/>
        </p:nvSpPr>
        <p:spPr>
          <a:xfrm>
            <a:off x="1687040" y="4236011"/>
            <a:ext cx="2293620" cy="461665"/>
          </a:xfrm>
          <a:prstGeom prst="rect">
            <a:avLst/>
          </a:prstGeom>
          <a:noFill/>
        </p:spPr>
        <p:txBody>
          <a:bodyPr wrap="square">
            <a:spAutoFit/>
          </a:bodyPr>
          <a:lstStyle/>
          <a:p>
            <a:pPr algn="ctr"/>
            <a:r>
              <a:rPr lang="en-GB" sz="1200" dirty="0">
                <a:latin typeface="Chalkboard" panose="03050602040202020205" pitchFamily="66" charset="77"/>
              </a:rPr>
              <a:t>Compensation Event: triggers a compensation sub-process</a:t>
            </a:r>
          </a:p>
        </p:txBody>
      </p:sp>
      <p:sp>
        <p:nvSpPr>
          <p:cNvPr id="10" name="TextBox 9">
            <a:extLst>
              <a:ext uri="{FF2B5EF4-FFF2-40B4-BE49-F238E27FC236}">
                <a16:creationId xmlns:a16="http://schemas.microsoft.com/office/drawing/2014/main" id="{F23EA370-C5BE-F7DE-4B6F-4D2162109638}"/>
              </a:ext>
            </a:extLst>
          </p:cNvPr>
          <p:cNvSpPr txBox="1"/>
          <p:nvPr/>
        </p:nvSpPr>
        <p:spPr>
          <a:xfrm>
            <a:off x="5974560" y="874820"/>
            <a:ext cx="2293620" cy="646331"/>
          </a:xfrm>
          <a:prstGeom prst="rect">
            <a:avLst/>
          </a:prstGeom>
          <a:noFill/>
        </p:spPr>
        <p:txBody>
          <a:bodyPr wrap="square">
            <a:spAutoFit/>
          </a:bodyPr>
          <a:lstStyle/>
          <a:p>
            <a:pPr algn="ctr"/>
            <a:r>
              <a:rPr lang="en-GB" sz="1200" dirty="0">
                <a:latin typeface="Chalkboard" panose="03050602040202020205" pitchFamily="66" charset="77"/>
              </a:rPr>
              <a:t>Conditional Event: triggers when a conditional expression becomes true</a:t>
            </a:r>
          </a:p>
        </p:txBody>
      </p:sp>
      <p:sp>
        <p:nvSpPr>
          <p:cNvPr id="11" name="TextBox 10">
            <a:extLst>
              <a:ext uri="{FF2B5EF4-FFF2-40B4-BE49-F238E27FC236}">
                <a16:creationId xmlns:a16="http://schemas.microsoft.com/office/drawing/2014/main" id="{987271B2-A0D3-6F89-BC25-B4298913F0C1}"/>
              </a:ext>
            </a:extLst>
          </p:cNvPr>
          <p:cNvSpPr txBox="1"/>
          <p:nvPr/>
        </p:nvSpPr>
        <p:spPr>
          <a:xfrm>
            <a:off x="1687040" y="3229987"/>
            <a:ext cx="2293620" cy="646331"/>
          </a:xfrm>
          <a:prstGeom prst="rect">
            <a:avLst/>
          </a:prstGeom>
          <a:noFill/>
        </p:spPr>
        <p:txBody>
          <a:bodyPr wrap="square">
            <a:spAutoFit/>
          </a:bodyPr>
          <a:lstStyle/>
          <a:p>
            <a:pPr algn="ctr"/>
            <a:r>
              <a:rPr lang="en-GB" sz="1200" dirty="0">
                <a:latin typeface="Chalkboard" panose="03050602040202020205" pitchFamily="66" charset="77"/>
              </a:rPr>
              <a:t>Escalation Event: triggers a sub-process to expedite completion of an activity</a:t>
            </a:r>
          </a:p>
        </p:txBody>
      </p:sp>
      <p:sp>
        <p:nvSpPr>
          <p:cNvPr id="12" name="TextBox 11">
            <a:extLst>
              <a:ext uri="{FF2B5EF4-FFF2-40B4-BE49-F238E27FC236}">
                <a16:creationId xmlns:a16="http://schemas.microsoft.com/office/drawing/2014/main" id="{F3FBD4EB-B90D-7581-1F81-1EC47E8E4DDF}"/>
              </a:ext>
            </a:extLst>
          </p:cNvPr>
          <p:cNvSpPr txBox="1"/>
          <p:nvPr/>
        </p:nvSpPr>
        <p:spPr>
          <a:xfrm>
            <a:off x="5974560" y="2449085"/>
            <a:ext cx="2293620" cy="646331"/>
          </a:xfrm>
          <a:prstGeom prst="rect">
            <a:avLst/>
          </a:prstGeom>
          <a:noFill/>
        </p:spPr>
        <p:txBody>
          <a:bodyPr wrap="square">
            <a:spAutoFit/>
          </a:bodyPr>
          <a:lstStyle/>
          <a:p>
            <a:pPr algn="ctr"/>
            <a:r>
              <a:rPr lang="en-GB" sz="1200" dirty="0">
                <a:latin typeface="Chalkboard" panose="03050602040202020205" pitchFamily="66" charset="77"/>
              </a:rPr>
              <a:t>Parallel Event: multiple events required to trigger a sub-process</a:t>
            </a:r>
          </a:p>
        </p:txBody>
      </p:sp>
      <p:sp>
        <p:nvSpPr>
          <p:cNvPr id="13" name="TextBox 12">
            <a:extLst>
              <a:ext uri="{FF2B5EF4-FFF2-40B4-BE49-F238E27FC236}">
                <a16:creationId xmlns:a16="http://schemas.microsoft.com/office/drawing/2014/main" id="{BF398A10-76C9-7349-7175-879EBF80B016}"/>
              </a:ext>
            </a:extLst>
          </p:cNvPr>
          <p:cNvSpPr txBox="1"/>
          <p:nvPr/>
        </p:nvSpPr>
        <p:spPr>
          <a:xfrm>
            <a:off x="5974560" y="3229987"/>
            <a:ext cx="2293620" cy="830997"/>
          </a:xfrm>
          <a:prstGeom prst="rect">
            <a:avLst/>
          </a:prstGeom>
          <a:noFill/>
        </p:spPr>
        <p:txBody>
          <a:bodyPr wrap="square">
            <a:spAutoFit/>
          </a:bodyPr>
          <a:lstStyle/>
          <a:p>
            <a:pPr algn="ctr"/>
            <a:r>
              <a:rPr lang="en-GB" sz="1200" dirty="0">
                <a:latin typeface="Chalkboard" panose="03050602040202020205" pitchFamily="66" charset="77"/>
              </a:rPr>
              <a:t>Cancel Event: used to trigger a sub-process with the abnormal termination of a transaction</a:t>
            </a:r>
          </a:p>
        </p:txBody>
      </p:sp>
      <p:sp>
        <p:nvSpPr>
          <p:cNvPr id="14" name="TextBox 13">
            <a:extLst>
              <a:ext uri="{FF2B5EF4-FFF2-40B4-BE49-F238E27FC236}">
                <a16:creationId xmlns:a16="http://schemas.microsoft.com/office/drawing/2014/main" id="{400AD0BD-B272-B554-6593-7BD18050C5DF}"/>
              </a:ext>
            </a:extLst>
          </p:cNvPr>
          <p:cNvSpPr txBox="1"/>
          <p:nvPr/>
        </p:nvSpPr>
        <p:spPr>
          <a:xfrm>
            <a:off x="559830" y="5280330"/>
            <a:ext cx="8024340" cy="338554"/>
          </a:xfrm>
          <a:prstGeom prst="rect">
            <a:avLst/>
          </a:prstGeom>
          <a:noFill/>
        </p:spPr>
        <p:txBody>
          <a:bodyPr wrap="square" rtlCol="0">
            <a:spAutoFit/>
          </a:bodyPr>
          <a:lstStyle/>
          <a:p>
            <a:r>
              <a:rPr lang="en-GB" sz="1600" b="1" dirty="0">
                <a:latin typeface="Chalkboard" panose="03050602040202020205" pitchFamily="66" charset="77"/>
              </a:rPr>
              <a:t>Event:</a:t>
            </a:r>
            <a:r>
              <a:rPr lang="en-GB" sz="1600" dirty="0">
                <a:latin typeface="Chalkboard" panose="03050602040202020205" pitchFamily="66" charset="77"/>
              </a:rPr>
              <a:t> something that happens within a flow: starts it, ends it, or interrupts it.</a:t>
            </a:r>
          </a:p>
        </p:txBody>
      </p:sp>
    </p:spTree>
    <p:extLst>
      <p:ext uri="{BB962C8B-B14F-4D97-AF65-F5344CB8AC3E}">
        <p14:creationId xmlns:p14="http://schemas.microsoft.com/office/powerpoint/2010/main" val="19847873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D3B1A-49C9-E4C5-0623-3EC505B050DF}"/>
              </a:ext>
            </a:extLst>
          </p:cNvPr>
          <p:cNvSpPr>
            <a:spLocks noGrp="1"/>
          </p:cNvSpPr>
          <p:nvPr>
            <p:ph type="sldNum" sz="quarter" idx="12"/>
          </p:nvPr>
        </p:nvSpPr>
        <p:spPr/>
        <p:txBody>
          <a:bodyPr/>
          <a:lstStyle/>
          <a:p>
            <a:fld id="{867D4A06-35AE-BD4A-84A9-613A26F3D41D}" type="slidenum">
              <a:rPr lang="en-US" smtClean="0"/>
              <a:pPr/>
              <a:t>137</a:t>
            </a:fld>
            <a:endParaRPr lang="en-US"/>
          </a:p>
        </p:txBody>
      </p:sp>
      <p:pic>
        <p:nvPicPr>
          <p:cNvPr id="4" name="Picture 3" descr="A white cross in a diamond shape&#10;&#10;Description automatically generated">
            <a:extLst>
              <a:ext uri="{FF2B5EF4-FFF2-40B4-BE49-F238E27FC236}">
                <a16:creationId xmlns:a16="http://schemas.microsoft.com/office/drawing/2014/main" id="{271346D7-97C6-048A-3E19-73DFBE6E5640}"/>
              </a:ext>
            </a:extLst>
          </p:cNvPr>
          <p:cNvPicPr>
            <a:picLocks noChangeAspect="1"/>
          </p:cNvPicPr>
          <p:nvPr/>
        </p:nvPicPr>
        <p:blipFill>
          <a:blip r:embed="rId2"/>
          <a:stretch>
            <a:fillRect/>
          </a:stretch>
        </p:blipFill>
        <p:spPr>
          <a:xfrm>
            <a:off x="2834640" y="915950"/>
            <a:ext cx="689610" cy="4137660"/>
          </a:xfrm>
          <a:prstGeom prst="rect">
            <a:avLst/>
          </a:prstGeom>
        </p:spPr>
      </p:pic>
      <p:sp>
        <p:nvSpPr>
          <p:cNvPr id="5" name="TextBox 4">
            <a:extLst>
              <a:ext uri="{FF2B5EF4-FFF2-40B4-BE49-F238E27FC236}">
                <a16:creationId xmlns:a16="http://schemas.microsoft.com/office/drawing/2014/main" id="{C77A989D-AA28-F2E2-AE95-233FC6684F4C}"/>
              </a:ext>
            </a:extLst>
          </p:cNvPr>
          <p:cNvSpPr txBox="1"/>
          <p:nvPr/>
        </p:nvSpPr>
        <p:spPr>
          <a:xfrm>
            <a:off x="3690620" y="915950"/>
            <a:ext cx="2293620" cy="646331"/>
          </a:xfrm>
          <a:prstGeom prst="rect">
            <a:avLst/>
          </a:prstGeom>
          <a:noFill/>
        </p:spPr>
        <p:txBody>
          <a:bodyPr wrap="square">
            <a:spAutoFit/>
          </a:bodyPr>
          <a:lstStyle/>
          <a:p>
            <a:pPr algn="ctr"/>
            <a:r>
              <a:rPr lang="en-GB" sz="1200" dirty="0">
                <a:latin typeface="Chalkboard" panose="03050602040202020205" pitchFamily="66" charset="77"/>
              </a:rPr>
              <a:t>Exclusive: creates alternative paths based upon an expression, only one taken</a:t>
            </a:r>
          </a:p>
        </p:txBody>
      </p:sp>
      <p:sp>
        <p:nvSpPr>
          <p:cNvPr id="6" name="TextBox 5">
            <a:extLst>
              <a:ext uri="{FF2B5EF4-FFF2-40B4-BE49-F238E27FC236}">
                <a16:creationId xmlns:a16="http://schemas.microsoft.com/office/drawing/2014/main" id="{81F6A8B2-A8E1-6885-AFD6-6316B1FEDF61}"/>
              </a:ext>
            </a:extLst>
          </p:cNvPr>
          <p:cNvSpPr txBox="1"/>
          <p:nvPr/>
        </p:nvSpPr>
        <p:spPr>
          <a:xfrm>
            <a:off x="3690620" y="1779550"/>
            <a:ext cx="2293620" cy="830997"/>
          </a:xfrm>
          <a:prstGeom prst="rect">
            <a:avLst/>
          </a:prstGeom>
          <a:noFill/>
        </p:spPr>
        <p:txBody>
          <a:bodyPr wrap="square">
            <a:spAutoFit/>
          </a:bodyPr>
          <a:lstStyle/>
          <a:p>
            <a:pPr algn="ctr"/>
            <a:r>
              <a:rPr lang="en-GB" sz="1200" dirty="0">
                <a:latin typeface="Chalkboard" panose="03050602040202020205" pitchFamily="66" charset="77"/>
              </a:rPr>
              <a:t>Inclusive: creates alternative paths based upon an expression, may be taken in parallel</a:t>
            </a:r>
          </a:p>
        </p:txBody>
      </p:sp>
      <p:sp>
        <p:nvSpPr>
          <p:cNvPr id="7" name="TextBox 6">
            <a:extLst>
              <a:ext uri="{FF2B5EF4-FFF2-40B4-BE49-F238E27FC236}">
                <a16:creationId xmlns:a16="http://schemas.microsoft.com/office/drawing/2014/main" id="{8E467A40-F9C4-620F-F483-D19F179102C3}"/>
              </a:ext>
            </a:extLst>
          </p:cNvPr>
          <p:cNvSpPr txBox="1"/>
          <p:nvPr/>
        </p:nvSpPr>
        <p:spPr>
          <a:xfrm>
            <a:off x="3619500" y="2856788"/>
            <a:ext cx="2293620" cy="276999"/>
          </a:xfrm>
          <a:prstGeom prst="rect">
            <a:avLst/>
          </a:prstGeom>
          <a:noFill/>
        </p:spPr>
        <p:txBody>
          <a:bodyPr wrap="square">
            <a:spAutoFit/>
          </a:bodyPr>
          <a:lstStyle/>
          <a:p>
            <a:pPr algn="ctr"/>
            <a:r>
              <a:rPr lang="en-GB" sz="1200" dirty="0">
                <a:latin typeface="Chalkboard" panose="03050602040202020205" pitchFamily="66" charset="77"/>
              </a:rPr>
              <a:t>Parallel: split of join paths</a:t>
            </a:r>
          </a:p>
        </p:txBody>
      </p:sp>
      <p:sp>
        <p:nvSpPr>
          <p:cNvPr id="8" name="TextBox 7">
            <a:extLst>
              <a:ext uri="{FF2B5EF4-FFF2-40B4-BE49-F238E27FC236}">
                <a16:creationId xmlns:a16="http://schemas.microsoft.com/office/drawing/2014/main" id="{146779F5-5E93-D0A8-530E-469F32ECBDAE}"/>
              </a:ext>
            </a:extLst>
          </p:cNvPr>
          <p:cNvSpPr txBox="1"/>
          <p:nvPr/>
        </p:nvSpPr>
        <p:spPr>
          <a:xfrm>
            <a:off x="3619500" y="3599082"/>
            <a:ext cx="2293620" cy="646331"/>
          </a:xfrm>
          <a:prstGeom prst="rect">
            <a:avLst/>
          </a:prstGeom>
          <a:noFill/>
        </p:spPr>
        <p:txBody>
          <a:bodyPr wrap="square">
            <a:spAutoFit/>
          </a:bodyPr>
          <a:lstStyle/>
          <a:p>
            <a:pPr algn="ctr"/>
            <a:r>
              <a:rPr lang="en-GB" sz="1200" dirty="0">
                <a:latin typeface="Chalkboard" panose="03050602040202020205" pitchFamily="66" charset="77"/>
              </a:rPr>
              <a:t>Complex: a complex expression determines what paths are taken</a:t>
            </a:r>
          </a:p>
        </p:txBody>
      </p:sp>
      <p:sp>
        <p:nvSpPr>
          <p:cNvPr id="9" name="TextBox 8">
            <a:extLst>
              <a:ext uri="{FF2B5EF4-FFF2-40B4-BE49-F238E27FC236}">
                <a16:creationId xmlns:a16="http://schemas.microsoft.com/office/drawing/2014/main" id="{B336DBE4-EB5B-7362-DDF9-EC02095D08F4}"/>
              </a:ext>
            </a:extLst>
          </p:cNvPr>
          <p:cNvSpPr txBox="1"/>
          <p:nvPr/>
        </p:nvSpPr>
        <p:spPr>
          <a:xfrm>
            <a:off x="3619500" y="4445488"/>
            <a:ext cx="2293620" cy="646331"/>
          </a:xfrm>
          <a:prstGeom prst="rect">
            <a:avLst/>
          </a:prstGeom>
          <a:noFill/>
        </p:spPr>
        <p:txBody>
          <a:bodyPr wrap="square">
            <a:spAutoFit/>
          </a:bodyPr>
          <a:lstStyle/>
          <a:p>
            <a:pPr algn="ctr"/>
            <a:r>
              <a:rPr lang="en-GB" sz="1200" dirty="0">
                <a:latin typeface="Chalkboard" panose="03050602040202020205" pitchFamily="66" charset="77"/>
              </a:rPr>
              <a:t>Event: instead of an expression, an event determines what path is taken</a:t>
            </a:r>
          </a:p>
        </p:txBody>
      </p:sp>
      <p:sp>
        <p:nvSpPr>
          <p:cNvPr id="10" name="TextBox 9">
            <a:extLst>
              <a:ext uri="{FF2B5EF4-FFF2-40B4-BE49-F238E27FC236}">
                <a16:creationId xmlns:a16="http://schemas.microsoft.com/office/drawing/2014/main" id="{1999D0DB-648D-BA6F-0716-DC1E64ED5B72}"/>
              </a:ext>
            </a:extLst>
          </p:cNvPr>
          <p:cNvSpPr txBox="1"/>
          <p:nvPr/>
        </p:nvSpPr>
        <p:spPr>
          <a:xfrm>
            <a:off x="1734065" y="5462466"/>
            <a:ext cx="6064490" cy="338554"/>
          </a:xfrm>
          <a:prstGeom prst="rect">
            <a:avLst/>
          </a:prstGeom>
          <a:noFill/>
        </p:spPr>
        <p:txBody>
          <a:bodyPr wrap="square" rtlCol="0">
            <a:spAutoFit/>
          </a:bodyPr>
          <a:lstStyle/>
          <a:p>
            <a:r>
              <a:rPr lang="en-GB" sz="1600" b="1" dirty="0">
                <a:latin typeface="Chalkboard" panose="03050602040202020205" pitchFamily="66" charset="77"/>
              </a:rPr>
              <a:t>Gateway:</a:t>
            </a:r>
            <a:r>
              <a:rPr lang="en-GB" sz="1600" dirty="0">
                <a:latin typeface="Chalkboard" panose="03050602040202020205" pitchFamily="66" charset="77"/>
              </a:rPr>
              <a:t> controls how sequence flow branches and converges</a:t>
            </a:r>
          </a:p>
        </p:txBody>
      </p:sp>
    </p:spTree>
    <p:extLst>
      <p:ext uri="{BB962C8B-B14F-4D97-AF65-F5344CB8AC3E}">
        <p14:creationId xmlns:p14="http://schemas.microsoft.com/office/powerpoint/2010/main" val="14173865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7182F-2A58-4379-3149-5714CF73A2D1}"/>
              </a:ext>
            </a:extLst>
          </p:cNvPr>
          <p:cNvSpPr>
            <a:spLocks noGrp="1"/>
          </p:cNvSpPr>
          <p:nvPr>
            <p:ph type="sldNum" sz="quarter" idx="12"/>
          </p:nvPr>
        </p:nvSpPr>
        <p:spPr/>
        <p:txBody>
          <a:bodyPr/>
          <a:lstStyle/>
          <a:p>
            <a:fld id="{867D4A06-35AE-BD4A-84A9-613A26F3D41D}" type="slidenum">
              <a:rPr lang="en-US" smtClean="0"/>
              <a:pPr/>
              <a:t>138</a:t>
            </a:fld>
            <a:endParaRPr lang="en-US"/>
          </a:p>
        </p:txBody>
      </p:sp>
      <p:pic>
        <p:nvPicPr>
          <p:cNvPr id="5" name="Picture 4">
            <a:extLst>
              <a:ext uri="{FF2B5EF4-FFF2-40B4-BE49-F238E27FC236}">
                <a16:creationId xmlns:a16="http://schemas.microsoft.com/office/drawing/2014/main" id="{4A43B3D4-AA4D-7CCD-1142-7CFA0559FD4D}"/>
              </a:ext>
            </a:extLst>
          </p:cNvPr>
          <p:cNvPicPr>
            <a:picLocks noChangeAspect="1"/>
          </p:cNvPicPr>
          <p:nvPr/>
        </p:nvPicPr>
        <p:blipFill>
          <a:blip r:embed="rId3"/>
          <a:stretch>
            <a:fillRect/>
          </a:stretch>
        </p:blipFill>
        <p:spPr>
          <a:xfrm>
            <a:off x="272053" y="2931160"/>
            <a:ext cx="8317757" cy="995680"/>
          </a:xfrm>
          <a:prstGeom prst="rect">
            <a:avLst/>
          </a:prstGeom>
        </p:spPr>
      </p:pic>
      <p:sp>
        <p:nvSpPr>
          <p:cNvPr id="6" name="TextBox 5">
            <a:extLst>
              <a:ext uri="{FF2B5EF4-FFF2-40B4-BE49-F238E27FC236}">
                <a16:creationId xmlns:a16="http://schemas.microsoft.com/office/drawing/2014/main" id="{822C9BE3-D57E-F82F-F08B-40C593A13635}"/>
              </a:ext>
            </a:extLst>
          </p:cNvPr>
          <p:cNvSpPr txBox="1"/>
          <p:nvPr/>
        </p:nvSpPr>
        <p:spPr>
          <a:xfrm>
            <a:off x="1320800" y="1188590"/>
            <a:ext cx="6238240" cy="646331"/>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Process </a:t>
            </a:r>
            <a:r>
              <a:rPr lang="en-GB" sz="1200" dirty="0">
                <a:effectLst/>
                <a:latin typeface="Chalkboard" panose="03050602040202020205" pitchFamily="66" charset="77"/>
              </a:rPr>
              <a:t>describes a sequence or flow of </a:t>
            </a:r>
            <a:r>
              <a:rPr lang="en-GB" sz="1200" b="1" dirty="0">
                <a:effectLst/>
                <a:latin typeface="Chalkboard" panose="03050602040202020205" pitchFamily="66" charset="77"/>
              </a:rPr>
              <a:t>Activities </a:t>
            </a:r>
            <a:r>
              <a:rPr lang="en-GB" sz="1200" dirty="0">
                <a:effectLst/>
                <a:latin typeface="Chalkboard" panose="03050602040202020205" pitchFamily="66" charset="77"/>
              </a:rPr>
              <a:t>for  carrying out work. In </a:t>
            </a:r>
            <a:r>
              <a:rPr lang="en-GB" sz="1200" b="1" dirty="0">
                <a:effectLst/>
                <a:latin typeface="Chalkboard" panose="03050602040202020205" pitchFamily="66" charset="77"/>
              </a:rPr>
              <a:t>BPMN </a:t>
            </a:r>
            <a:r>
              <a:rPr lang="en-GB" sz="1200" dirty="0">
                <a:effectLst/>
                <a:latin typeface="Chalkboard" panose="03050602040202020205" pitchFamily="66" charset="77"/>
              </a:rPr>
              <a:t>a </a:t>
            </a:r>
            <a:r>
              <a:rPr lang="en-GB" sz="1200" b="1" dirty="0">
                <a:effectLst/>
                <a:latin typeface="Chalkboard" panose="03050602040202020205" pitchFamily="66" charset="77"/>
              </a:rPr>
              <a:t>Process </a:t>
            </a:r>
            <a:r>
              <a:rPr lang="en-GB" sz="1200" dirty="0">
                <a:effectLst/>
                <a:latin typeface="Chalkboard" panose="03050602040202020205" pitchFamily="66" charset="77"/>
              </a:rPr>
              <a:t>is depicted as a graph of Flow Elements, a </a:t>
            </a:r>
            <a:r>
              <a:rPr lang="en-GB" sz="1200" b="1" dirty="0">
                <a:effectLst/>
                <a:latin typeface="Chalkboard" panose="03050602040202020205" pitchFamily="66" charset="77"/>
              </a:rPr>
              <a:t>Sequence Flow, </a:t>
            </a:r>
            <a:r>
              <a:rPr lang="en-GB" sz="1200" dirty="0">
                <a:effectLst/>
                <a:latin typeface="Chalkboard" panose="03050602040202020205" pitchFamily="66" charset="77"/>
              </a:rPr>
              <a:t>which is a set of </a:t>
            </a:r>
            <a:r>
              <a:rPr lang="en-GB" sz="1200" b="1" dirty="0">
                <a:effectLst/>
                <a:latin typeface="Chalkboard" panose="03050602040202020205" pitchFamily="66" charset="77"/>
              </a:rPr>
              <a:t>Activities</a:t>
            </a:r>
            <a:r>
              <a:rPr lang="en-GB" sz="1200" dirty="0">
                <a:effectLst/>
                <a:latin typeface="Chalkboard" panose="03050602040202020205" pitchFamily="66" charset="77"/>
              </a:rPr>
              <a:t>, </a:t>
            </a:r>
            <a:r>
              <a:rPr lang="en-GB" sz="1200" b="1" dirty="0">
                <a:effectLst/>
                <a:latin typeface="Chalkboard" panose="03050602040202020205" pitchFamily="66" charset="77"/>
              </a:rPr>
              <a:t>Events</a:t>
            </a:r>
            <a:r>
              <a:rPr lang="en-GB" sz="1200" dirty="0">
                <a:effectLst/>
                <a:latin typeface="Chalkboard" panose="03050602040202020205" pitchFamily="66" charset="77"/>
              </a:rPr>
              <a:t>, </a:t>
            </a:r>
            <a:r>
              <a:rPr lang="en-GB" sz="1200" b="1" dirty="0">
                <a:effectLst/>
                <a:latin typeface="Chalkboard" panose="03050602040202020205" pitchFamily="66" charset="77"/>
              </a:rPr>
              <a:t>Gateways</a:t>
            </a:r>
            <a:endParaRPr lang="en-GB" sz="1200" dirty="0">
              <a:latin typeface="Chalkboard" panose="03050602040202020205" pitchFamily="66" charset="77"/>
            </a:endParaRPr>
          </a:p>
        </p:txBody>
      </p:sp>
      <p:cxnSp>
        <p:nvCxnSpPr>
          <p:cNvPr id="10" name="Straight Arrow Connector 9">
            <a:extLst>
              <a:ext uri="{FF2B5EF4-FFF2-40B4-BE49-F238E27FC236}">
                <a16:creationId xmlns:a16="http://schemas.microsoft.com/office/drawing/2014/main" id="{7320A826-DFFD-CE78-7043-5FA5E98AF747}"/>
              </a:ext>
            </a:extLst>
          </p:cNvPr>
          <p:cNvCxnSpPr>
            <a:stCxn id="6" idx="2"/>
            <a:endCxn id="5" idx="0"/>
          </p:cNvCxnSpPr>
          <p:nvPr/>
        </p:nvCxnSpPr>
        <p:spPr>
          <a:xfrm flipH="1">
            <a:off x="4430932" y="1834921"/>
            <a:ext cx="8988" cy="109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5594816-E5EF-DE3A-6B06-AC3D23AFDD20}"/>
              </a:ext>
            </a:extLst>
          </p:cNvPr>
          <p:cNvSpPr txBox="1"/>
          <p:nvPr/>
        </p:nvSpPr>
        <p:spPr>
          <a:xfrm>
            <a:off x="1564640" y="4541430"/>
            <a:ext cx="6238240" cy="1200329"/>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Process </a:t>
            </a:r>
            <a:r>
              <a:rPr lang="en-GB" sz="1200" dirty="0">
                <a:effectLst/>
                <a:latin typeface="Chalkboard" panose="03050602040202020205" pitchFamily="66" charset="77"/>
              </a:rPr>
              <a:t>is an </a:t>
            </a:r>
            <a:r>
              <a:rPr lang="en-GB" sz="1200" b="1" i="1" dirty="0">
                <a:effectLst/>
                <a:latin typeface="Chalkboard" panose="03050602040202020205" pitchFamily="66" charset="77"/>
              </a:rPr>
              <a:t>Orchestration</a:t>
            </a:r>
            <a:r>
              <a:rPr lang="en-GB" sz="1200" i="1" dirty="0">
                <a:effectLst/>
                <a:latin typeface="Chalkboard" panose="03050602040202020205" pitchFamily="66" charset="77"/>
              </a:rPr>
              <a:t>:</a:t>
            </a:r>
          </a:p>
          <a:p>
            <a:endParaRPr lang="en-GB" sz="1200" i="1" dirty="0">
              <a:latin typeface="Chalkboard" panose="03050602040202020205" pitchFamily="66" charset="77"/>
            </a:endParaRPr>
          </a:p>
          <a:p>
            <a:pPr marL="171450" indent="-171450">
              <a:buFontTx/>
              <a:buChar char="-"/>
            </a:pPr>
            <a:r>
              <a:rPr lang="en-GB" sz="1200" dirty="0">
                <a:effectLst/>
                <a:latin typeface="Chalkboard" panose="03050602040202020205" pitchFamily="66" charset="77"/>
              </a:rPr>
              <a:t>The </a:t>
            </a:r>
            <a:r>
              <a:rPr lang="en-GB" sz="1200" b="1" dirty="0">
                <a:effectLst/>
                <a:latin typeface="Chalkboard" panose="03050602040202020205" pitchFamily="66" charset="77"/>
              </a:rPr>
              <a:t>Sequence Flow</a:t>
            </a:r>
            <a:r>
              <a:rPr lang="en-GB" sz="1200" dirty="0">
                <a:effectLst/>
                <a:latin typeface="Chalkboard" panose="03050602040202020205" pitchFamily="66" charset="77"/>
              </a:rPr>
              <a:t> represents control of a process</a:t>
            </a:r>
          </a:p>
          <a:p>
            <a:pPr marL="171450" indent="-171450">
              <a:buFontTx/>
              <a:buChar char="-"/>
            </a:pPr>
            <a:r>
              <a:rPr lang="en-GB" sz="1200" dirty="0">
                <a:latin typeface="Chalkboard" panose="03050602040202020205" pitchFamily="66" charset="77"/>
              </a:rPr>
              <a:t>The </a:t>
            </a:r>
            <a:r>
              <a:rPr lang="en-GB" sz="1200" b="1" dirty="0">
                <a:latin typeface="Chalkboard" panose="03050602040202020205" pitchFamily="66" charset="77"/>
              </a:rPr>
              <a:t>token</a:t>
            </a:r>
            <a:r>
              <a:rPr lang="en-GB" sz="1200" dirty="0">
                <a:latin typeface="Chalkboard" panose="03050602040202020205" pitchFamily="66" charset="77"/>
              </a:rPr>
              <a:t> represents state associated with</a:t>
            </a:r>
            <a:r>
              <a:rPr lang="en-GB" sz="1200" i="1" dirty="0">
                <a:effectLst/>
                <a:latin typeface="Chalkboard" panose="03050602040202020205" pitchFamily="66" charset="77"/>
              </a:rPr>
              <a:t> </a:t>
            </a:r>
            <a:r>
              <a:rPr lang="en-GB" sz="1200" dirty="0">
                <a:effectLst/>
                <a:latin typeface="Chalkboard" panose="03050602040202020205" pitchFamily="66" charset="77"/>
              </a:rPr>
              <a:t>an instance </a:t>
            </a:r>
          </a:p>
          <a:p>
            <a:pPr marL="171450" indent="-171450">
              <a:buFontTx/>
              <a:buChar char="-"/>
            </a:pPr>
            <a:r>
              <a:rPr lang="en-GB" sz="1200" dirty="0">
                <a:latin typeface="Chalkboard" panose="03050602040202020205" pitchFamily="66" charset="77"/>
              </a:rPr>
              <a:t>In implementation, generally a process orchestration lives within an address space i.e. is not distributed, either an embedded workflow or external process manager.</a:t>
            </a:r>
            <a:r>
              <a:rPr lang="en-GB" sz="1200" dirty="0">
                <a:effectLst/>
                <a:latin typeface="Chalkboard" panose="03050602040202020205" pitchFamily="66" charset="77"/>
              </a:rPr>
              <a:t> </a:t>
            </a:r>
            <a:endParaRPr lang="en-GB" sz="1200" dirty="0">
              <a:latin typeface="Chalkboard" panose="03050602040202020205" pitchFamily="66" charset="77"/>
            </a:endParaRPr>
          </a:p>
        </p:txBody>
      </p:sp>
    </p:spTree>
    <p:extLst>
      <p:ext uri="{BB962C8B-B14F-4D97-AF65-F5344CB8AC3E}">
        <p14:creationId xmlns:p14="http://schemas.microsoft.com/office/powerpoint/2010/main" val="8054710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99488" y="2215869"/>
            <a:ext cx="8745024" cy="2356233"/>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139</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833649" y="586055"/>
            <a:ext cx="4317471" cy="276999"/>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Collaboration</a:t>
            </a:r>
            <a:r>
              <a:rPr lang="en-GB" sz="12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190240" y="1046480"/>
            <a:ext cx="863600" cy="2164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940064" y="4762361"/>
            <a:ext cx="7263871" cy="1384995"/>
          </a:xfrm>
          <a:prstGeom prst="rect">
            <a:avLst/>
          </a:prstGeom>
          <a:noFill/>
        </p:spPr>
        <p:txBody>
          <a:bodyPr wrap="square" rtlCol="0">
            <a:spAutoFit/>
          </a:bodyPr>
          <a:lstStyle/>
          <a:p>
            <a:r>
              <a:rPr lang="en-GB" sz="1200" dirty="0">
                <a:latin typeface="Chalkboard" panose="03050602040202020205" pitchFamily="66" charset="77"/>
              </a:rPr>
              <a:t>The message exchange between participants in a </a:t>
            </a:r>
            <a:r>
              <a:rPr lang="en-GB" sz="1200" b="1" dirty="0">
                <a:latin typeface="Chalkboard" panose="03050602040202020205" pitchFamily="66" charset="77"/>
              </a:rPr>
              <a:t>Collaboration</a:t>
            </a:r>
            <a:r>
              <a:rPr lang="en-GB" sz="1200" dirty="0">
                <a:latin typeface="Chalkboard" panose="03050602040202020205" pitchFamily="66" charset="77"/>
              </a:rPr>
              <a:t> is a </a:t>
            </a:r>
            <a:r>
              <a:rPr lang="en-GB" sz="1200" b="1" i="1" dirty="0">
                <a:latin typeface="Chalkboard" panose="03050602040202020205" pitchFamily="66" charset="77"/>
              </a:rPr>
              <a:t>Choreography</a:t>
            </a:r>
          </a:p>
          <a:p>
            <a:r>
              <a:rPr lang="en-GB" sz="1200" dirty="0">
                <a:latin typeface="Chalkboard" panose="03050602040202020205" pitchFamily="66" charset="77"/>
              </a:rPr>
              <a:t>- In implementation, generally a choreography is the flow of messages between participants. Within each orchestrated process there are message events that are caught</a:t>
            </a:r>
            <a:r>
              <a:rPr lang="en-GB" sz="1200" dirty="0">
                <a:effectLst/>
                <a:latin typeface="Chalkboard" panose="03050602040202020205" pitchFamily="66" charset="77"/>
              </a:rPr>
              <a:t> or raised</a:t>
            </a:r>
          </a:p>
          <a:p>
            <a:r>
              <a:rPr lang="en-GB" sz="1200" dirty="0">
                <a:latin typeface="Chalkboard" panose="03050602040202020205" pitchFamily="66" charset="77"/>
              </a:rPr>
              <a:t>- But Processes react to what happens in the Choreography, no one owns it (it does not have its own tokens or state)</a:t>
            </a:r>
          </a:p>
          <a:p>
            <a:endParaRPr lang="en-GB" sz="1200" dirty="0">
              <a:latin typeface="Chalkboard" panose="03050602040202020205" pitchFamily="66" charset="77"/>
            </a:endParaRPr>
          </a:p>
          <a:p>
            <a:endParaRPr lang="en-GB" sz="1200" dirty="0">
              <a:latin typeface="Chalkboard" panose="03050602040202020205" pitchFamily="66" charset="77"/>
            </a:endParaRPr>
          </a:p>
        </p:txBody>
      </p:sp>
    </p:spTree>
    <p:extLst>
      <p:ext uri="{BB962C8B-B14F-4D97-AF65-F5344CB8AC3E}">
        <p14:creationId xmlns:p14="http://schemas.microsoft.com/office/powerpoint/2010/main" val="3305204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A6E79-C909-1C4B-FDDE-58CED20115F5}"/>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4" name="Picture 3" descr="A screen shot of a cell phone&#10;&#10;Description automatically generated">
            <a:extLst>
              <a:ext uri="{FF2B5EF4-FFF2-40B4-BE49-F238E27FC236}">
                <a16:creationId xmlns:a16="http://schemas.microsoft.com/office/drawing/2014/main" id="{A8E10F30-1816-D3AD-6299-1A143B2F8833}"/>
              </a:ext>
            </a:extLst>
          </p:cNvPr>
          <p:cNvPicPr>
            <a:picLocks noChangeAspect="1"/>
          </p:cNvPicPr>
          <p:nvPr/>
        </p:nvPicPr>
        <p:blipFill>
          <a:blip r:embed="rId2"/>
          <a:stretch>
            <a:fillRect/>
          </a:stretch>
        </p:blipFill>
        <p:spPr>
          <a:xfrm>
            <a:off x="375831" y="2540000"/>
            <a:ext cx="8310969" cy="1677035"/>
          </a:xfrm>
          <a:prstGeom prst="rect">
            <a:avLst/>
          </a:prstGeom>
        </p:spPr>
      </p:pic>
      <p:sp>
        <p:nvSpPr>
          <p:cNvPr id="5" name="TextBox 4">
            <a:extLst>
              <a:ext uri="{FF2B5EF4-FFF2-40B4-BE49-F238E27FC236}">
                <a16:creationId xmlns:a16="http://schemas.microsoft.com/office/drawing/2014/main" id="{A81181FE-FF62-197F-1E1F-15B90FF2F9BA}"/>
              </a:ext>
            </a:extLst>
          </p:cNvPr>
          <p:cNvSpPr txBox="1"/>
          <p:nvPr/>
        </p:nvSpPr>
        <p:spPr>
          <a:xfrm>
            <a:off x="1280160" y="797430"/>
            <a:ext cx="6238240" cy="646331"/>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Choreography </a:t>
            </a:r>
            <a:r>
              <a:rPr lang="en-GB" sz="1200" dirty="0">
                <a:effectLst/>
                <a:latin typeface="Chalkboard" panose="03050602040202020205" pitchFamily="66" charset="77"/>
              </a:rPr>
              <a:t>describes a sequence or flow of </a:t>
            </a:r>
            <a:r>
              <a:rPr lang="en-GB" sz="1200" b="1" dirty="0">
                <a:effectLst/>
                <a:latin typeface="Chalkboard" panose="03050602040202020205" pitchFamily="66" charset="77"/>
              </a:rPr>
              <a:t>Activities </a:t>
            </a:r>
            <a:r>
              <a:rPr lang="en-GB" sz="1200" dirty="0">
                <a:effectLst/>
                <a:latin typeface="Chalkboard" panose="03050602040202020205" pitchFamily="66" charset="77"/>
              </a:rPr>
              <a:t>between two different participants. In </a:t>
            </a:r>
            <a:r>
              <a:rPr lang="en-GB" sz="1200" b="1" dirty="0">
                <a:effectLst/>
                <a:latin typeface="Chalkboard" panose="03050602040202020205" pitchFamily="66" charset="77"/>
              </a:rPr>
              <a:t>BPMN </a:t>
            </a:r>
            <a:r>
              <a:rPr lang="en-GB" sz="1200" dirty="0">
                <a:effectLst/>
                <a:latin typeface="Chalkboard" panose="03050602040202020205" pitchFamily="66" charset="77"/>
              </a:rPr>
              <a:t>a </a:t>
            </a:r>
            <a:r>
              <a:rPr lang="en-GB" sz="1200" b="1" dirty="0">
                <a:effectLst/>
                <a:latin typeface="Chalkboard" panose="03050602040202020205" pitchFamily="66" charset="77"/>
              </a:rPr>
              <a:t>Choreography </a:t>
            </a:r>
            <a:r>
              <a:rPr lang="en-GB" sz="1200" dirty="0">
                <a:effectLst/>
                <a:latin typeface="Chalkboard" panose="03050602040202020205" pitchFamily="66" charset="77"/>
              </a:rPr>
              <a:t>is depicted as a graph of Flow Elements, a </a:t>
            </a:r>
            <a:r>
              <a:rPr lang="en-GB" sz="1200" b="1" dirty="0">
                <a:effectLst/>
                <a:latin typeface="Chalkboard" panose="03050602040202020205" pitchFamily="66" charset="77"/>
              </a:rPr>
              <a:t>Message Flow, </a:t>
            </a:r>
            <a:r>
              <a:rPr lang="en-GB" sz="1200" dirty="0">
                <a:effectLst/>
                <a:latin typeface="Chalkboard" panose="03050602040202020205" pitchFamily="66" charset="77"/>
              </a:rPr>
              <a:t>which is a set of </a:t>
            </a:r>
            <a:r>
              <a:rPr lang="en-GB" sz="1200" b="1" dirty="0">
                <a:effectLst/>
                <a:latin typeface="Chalkboard" panose="03050602040202020205" pitchFamily="66" charset="77"/>
              </a:rPr>
              <a:t>Activities</a:t>
            </a:r>
            <a:r>
              <a:rPr lang="en-GB" sz="1200" dirty="0">
                <a:effectLst/>
                <a:latin typeface="Chalkboard" panose="03050602040202020205" pitchFamily="66" charset="77"/>
              </a:rPr>
              <a:t>, </a:t>
            </a:r>
            <a:r>
              <a:rPr lang="en-GB" sz="1200" b="1" dirty="0">
                <a:effectLst/>
                <a:latin typeface="Chalkboard" panose="03050602040202020205" pitchFamily="66" charset="77"/>
              </a:rPr>
              <a:t>Events</a:t>
            </a:r>
            <a:r>
              <a:rPr lang="en-GB" sz="1200" dirty="0">
                <a:effectLst/>
                <a:latin typeface="Chalkboard" panose="03050602040202020205" pitchFamily="66" charset="77"/>
              </a:rPr>
              <a:t>, </a:t>
            </a:r>
            <a:r>
              <a:rPr lang="en-GB" sz="1200" b="1" dirty="0">
                <a:effectLst/>
                <a:latin typeface="Chalkboard" panose="03050602040202020205" pitchFamily="66" charset="77"/>
              </a:rPr>
              <a:t>Gateways</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102A00F0-66BE-5B03-8E39-9E10E907880F}"/>
              </a:ext>
            </a:extLst>
          </p:cNvPr>
          <p:cNvCxnSpPr>
            <a:stCxn id="5" idx="2"/>
          </p:cNvCxnSpPr>
          <p:nvPr/>
        </p:nvCxnSpPr>
        <p:spPr>
          <a:xfrm flipH="1">
            <a:off x="4390292" y="1443761"/>
            <a:ext cx="8988" cy="109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64BFA6-5E8D-5F66-B2F5-9F2E41A730E2}"/>
              </a:ext>
            </a:extLst>
          </p:cNvPr>
          <p:cNvSpPr txBox="1"/>
          <p:nvPr/>
        </p:nvSpPr>
        <p:spPr>
          <a:xfrm>
            <a:off x="1981200" y="4784586"/>
            <a:ext cx="5364480" cy="1200329"/>
          </a:xfrm>
          <a:prstGeom prst="rect">
            <a:avLst/>
          </a:prstGeom>
          <a:noFill/>
        </p:spPr>
        <p:txBody>
          <a:bodyPr wrap="square">
            <a:spAutoFit/>
          </a:bodyPr>
          <a:lstStyle/>
          <a:p>
            <a:r>
              <a:rPr lang="en-GB" sz="1200" dirty="0">
                <a:latin typeface="Chalkboard" panose="03050602040202020205" pitchFamily="66" charset="77"/>
              </a:rPr>
              <a:t>A Conversation is a logical association of messages that can all be correlated</a:t>
            </a:r>
          </a:p>
          <a:p>
            <a:r>
              <a:rPr lang="en-GB" sz="1200" dirty="0">
                <a:latin typeface="Chalkboard" panose="03050602040202020205" pitchFamily="66" charset="77"/>
              </a:rPr>
              <a:t>- Correlation Keys are used to associate messages that form part of the same Conversation</a:t>
            </a:r>
          </a:p>
          <a:p>
            <a:r>
              <a:rPr lang="en-GB" sz="1200" dirty="0">
                <a:latin typeface="Chalkboard" panose="03050602040202020205" pitchFamily="66" charset="77"/>
              </a:rPr>
              <a:t>- This may be existing message data</a:t>
            </a:r>
          </a:p>
          <a:p>
            <a:r>
              <a:rPr lang="en-GB" sz="1200" dirty="0">
                <a:latin typeface="Chalkboard" panose="03050602040202020205" pitchFamily="66" charset="77"/>
              </a:rPr>
              <a:t>- The first task in a conversation MUST populate the conversation id</a:t>
            </a:r>
          </a:p>
        </p:txBody>
      </p:sp>
    </p:spTree>
    <p:extLst>
      <p:ext uri="{BB962C8B-B14F-4D97-AF65-F5344CB8AC3E}">
        <p14:creationId xmlns:p14="http://schemas.microsoft.com/office/powerpoint/2010/main" val="14035219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diagram of a computer&#10;&#10;Description automatically generated with medium confidence">
            <a:extLst>
              <a:ext uri="{FF2B5EF4-FFF2-40B4-BE49-F238E27FC236}">
                <a16:creationId xmlns:a16="http://schemas.microsoft.com/office/drawing/2014/main" id="{F42AE8A0-8231-FF8F-B9E3-E66CE883F7B1}"/>
              </a:ext>
            </a:extLst>
          </p:cNvPr>
          <p:cNvPicPr>
            <a:picLocks noChangeAspect="1"/>
          </p:cNvPicPr>
          <p:nvPr/>
        </p:nvPicPr>
        <p:blipFill>
          <a:blip r:embed="rId2"/>
          <a:stretch>
            <a:fillRect/>
          </a:stretch>
        </p:blipFill>
        <p:spPr>
          <a:xfrm>
            <a:off x="89493" y="2489835"/>
            <a:ext cx="8965013" cy="2415506"/>
          </a:xfrm>
          <a:prstGeom prst="rect">
            <a:avLst/>
          </a:prstGeom>
        </p:spPr>
      </p:pic>
      <p:sp>
        <p:nvSpPr>
          <p:cNvPr id="2" name="Slide Number Placeholder 1">
            <a:extLst>
              <a:ext uri="{FF2B5EF4-FFF2-40B4-BE49-F238E27FC236}">
                <a16:creationId xmlns:a16="http://schemas.microsoft.com/office/drawing/2014/main" id="{B3428043-ECA6-1D40-3C50-5C943D985DD7}"/>
              </a:ext>
            </a:extLst>
          </p:cNvPr>
          <p:cNvSpPr>
            <a:spLocks noGrp="1"/>
          </p:cNvSpPr>
          <p:nvPr>
            <p:ph type="sldNum" sz="quarter" idx="12"/>
          </p:nvPr>
        </p:nvSpPr>
        <p:spPr/>
        <p:txBody>
          <a:bodyPr/>
          <a:lstStyle/>
          <a:p>
            <a:fld id="{867D4A06-35AE-BD4A-84A9-613A26F3D41D}" type="slidenum">
              <a:rPr lang="en-US" smtClean="0"/>
              <a:pPr/>
              <a:t>141</a:t>
            </a:fld>
            <a:endParaRPr lang="en-US"/>
          </a:p>
        </p:txBody>
      </p:sp>
      <p:sp>
        <p:nvSpPr>
          <p:cNvPr id="5" name="TextBox 4">
            <a:extLst>
              <a:ext uri="{FF2B5EF4-FFF2-40B4-BE49-F238E27FC236}">
                <a16:creationId xmlns:a16="http://schemas.microsoft.com/office/drawing/2014/main" id="{89DE1D51-9EA5-093D-5DB6-037246B3E808}"/>
              </a:ext>
            </a:extLst>
          </p:cNvPr>
          <p:cNvSpPr txBox="1"/>
          <p:nvPr/>
        </p:nvSpPr>
        <p:spPr>
          <a:xfrm>
            <a:off x="610659" y="393015"/>
            <a:ext cx="5576782" cy="138499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Pool</a:t>
            </a:r>
            <a:r>
              <a:rPr lang="en-GB" sz="1200" dirty="0">
                <a:latin typeface="Chalkboard" panose="03050602040202020205" pitchFamily="66" charset="77"/>
              </a:rPr>
              <a:t> is  participant in a collaboration</a:t>
            </a:r>
          </a:p>
          <a:p>
            <a:r>
              <a:rPr lang="en-GB" sz="1200" dirty="0">
                <a:latin typeface="Chalkboard" panose="03050602040202020205" pitchFamily="66" charset="77"/>
              </a:rPr>
              <a:t> - A participant can be a role or an organization</a:t>
            </a:r>
          </a:p>
          <a:p>
            <a:pPr marL="171450" indent="-171450">
              <a:buFontTx/>
              <a:buChar char="-"/>
            </a:pPr>
            <a:r>
              <a:rPr lang="en-GB" sz="1200" dirty="0">
                <a:latin typeface="Chalkboard" panose="03050602040202020205" pitchFamily="66" charset="77"/>
              </a:rPr>
              <a:t>Not required for the Main Internal Pool =&gt; modeler's own organization</a:t>
            </a:r>
          </a:p>
          <a:p>
            <a:pPr marL="171450" indent="-171450">
              <a:buFontTx/>
              <a:buChar char="-"/>
            </a:pPr>
            <a:r>
              <a:rPr lang="en-GB" sz="1200" dirty="0">
                <a:latin typeface="Chalkboard" panose="03050602040202020205" pitchFamily="66" charset="77"/>
              </a:rPr>
              <a:t>Required for other organization's processes</a:t>
            </a:r>
          </a:p>
          <a:p>
            <a:pPr marL="171450" indent="-171450">
              <a:buFontTx/>
              <a:buChar char="-"/>
            </a:pPr>
            <a:r>
              <a:rPr lang="en-GB" sz="1200" dirty="0">
                <a:latin typeface="Chalkboard" panose="03050602040202020205" pitchFamily="66" charset="77"/>
              </a:rPr>
              <a:t>A Lane distinguishes sequences of Activities in the Pool</a:t>
            </a:r>
          </a:p>
          <a:p>
            <a:pPr marL="171450" indent="-171450">
              <a:buFontTx/>
              <a:buChar char="-"/>
            </a:pPr>
            <a:r>
              <a:rPr lang="en-GB" sz="1200" dirty="0">
                <a:latin typeface="Chalkboard" panose="03050602040202020205" pitchFamily="66" charset="77"/>
              </a:rPr>
              <a:t>White Box - can see process; Black Box - cannot see process</a:t>
            </a:r>
          </a:p>
          <a:p>
            <a:pPr marL="171450" indent="-171450">
              <a:buFontTx/>
              <a:buChar char="-"/>
            </a:pPr>
            <a:r>
              <a:rPr lang="en-GB" sz="1200" dirty="0">
                <a:latin typeface="Chalkboard" panose="03050602040202020205" pitchFamily="66" charset="77"/>
              </a:rPr>
              <a:t>Activities within the Pool organised by sequence flow</a:t>
            </a:r>
          </a:p>
        </p:txBody>
      </p:sp>
      <p:cxnSp>
        <p:nvCxnSpPr>
          <p:cNvPr id="7" name="Straight Arrow Connector 6">
            <a:extLst>
              <a:ext uri="{FF2B5EF4-FFF2-40B4-BE49-F238E27FC236}">
                <a16:creationId xmlns:a16="http://schemas.microsoft.com/office/drawing/2014/main" id="{07AA58EE-21CE-E5DC-6B54-DE975FCB6B84}"/>
              </a:ext>
            </a:extLst>
          </p:cNvPr>
          <p:cNvCxnSpPr>
            <a:cxnSpLocks/>
            <a:stCxn id="5" idx="2"/>
          </p:cNvCxnSpPr>
          <p:nvPr/>
        </p:nvCxnSpPr>
        <p:spPr>
          <a:xfrm>
            <a:off x="3399050" y="1778010"/>
            <a:ext cx="1172950" cy="650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7F20594-5901-47BC-1F45-1F92081687ED}"/>
              </a:ext>
            </a:extLst>
          </p:cNvPr>
          <p:cNvCxnSpPr>
            <a:cxnSpLocks/>
            <a:stCxn id="5" idx="2"/>
          </p:cNvCxnSpPr>
          <p:nvPr/>
        </p:nvCxnSpPr>
        <p:spPr>
          <a:xfrm>
            <a:off x="3399050" y="1778010"/>
            <a:ext cx="1172950" cy="2987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17464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diagram of a computer&#10;&#10;Description automatically generated with medium confidence">
            <a:extLst>
              <a:ext uri="{FF2B5EF4-FFF2-40B4-BE49-F238E27FC236}">
                <a16:creationId xmlns:a16="http://schemas.microsoft.com/office/drawing/2014/main" id="{71AE4B83-0EE6-4CE0-1E85-4A61BD1DD0C2}"/>
              </a:ext>
            </a:extLst>
          </p:cNvPr>
          <p:cNvPicPr>
            <a:picLocks noChangeAspect="1"/>
          </p:cNvPicPr>
          <p:nvPr/>
        </p:nvPicPr>
        <p:blipFill>
          <a:blip r:embed="rId2"/>
          <a:stretch>
            <a:fillRect/>
          </a:stretch>
        </p:blipFill>
        <p:spPr>
          <a:xfrm>
            <a:off x="89493" y="2220296"/>
            <a:ext cx="8965013" cy="2415506"/>
          </a:xfrm>
          <a:prstGeom prst="rect">
            <a:avLst/>
          </a:prstGeom>
        </p:spPr>
      </p:pic>
      <p:sp>
        <p:nvSpPr>
          <p:cNvPr id="2" name="Slide Number Placeholder 1">
            <a:extLst>
              <a:ext uri="{FF2B5EF4-FFF2-40B4-BE49-F238E27FC236}">
                <a16:creationId xmlns:a16="http://schemas.microsoft.com/office/drawing/2014/main" id="{0183BC9E-89C9-FD85-98F8-E7044AB495C1}"/>
              </a:ext>
            </a:extLst>
          </p:cNvPr>
          <p:cNvSpPr>
            <a:spLocks noGrp="1"/>
          </p:cNvSpPr>
          <p:nvPr>
            <p:ph type="sldNum" sz="quarter" idx="12"/>
          </p:nvPr>
        </p:nvSpPr>
        <p:spPr/>
        <p:txBody>
          <a:bodyPr/>
          <a:lstStyle/>
          <a:p>
            <a:fld id="{867D4A06-35AE-BD4A-84A9-613A26F3D41D}" type="slidenum">
              <a:rPr lang="en-US" smtClean="0"/>
              <a:pPr/>
              <a:t>142</a:t>
            </a:fld>
            <a:endParaRPr lang="en-US"/>
          </a:p>
        </p:txBody>
      </p:sp>
      <p:sp>
        <p:nvSpPr>
          <p:cNvPr id="5" name="Oval 4">
            <a:extLst>
              <a:ext uri="{FF2B5EF4-FFF2-40B4-BE49-F238E27FC236}">
                <a16:creationId xmlns:a16="http://schemas.microsoft.com/office/drawing/2014/main" id="{0AB40A39-5D5A-C4EA-0217-1A1F76D488DD}"/>
              </a:ext>
            </a:extLst>
          </p:cNvPr>
          <p:cNvSpPr/>
          <p:nvPr/>
        </p:nvSpPr>
        <p:spPr>
          <a:xfrm>
            <a:off x="156464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26745AE-76CA-080D-DA7D-B65C5F8B371F}"/>
              </a:ext>
            </a:extLst>
          </p:cNvPr>
          <p:cNvSpPr txBox="1"/>
          <p:nvPr/>
        </p:nvSpPr>
        <p:spPr>
          <a:xfrm>
            <a:off x="1412240" y="410838"/>
            <a:ext cx="1798320" cy="46166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represents an instance of a process</a:t>
            </a:r>
          </a:p>
        </p:txBody>
      </p:sp>
      <p:cxnSp>
        <p:nvCxnSpPr>
          <p:cNvPr id="9" name="Straight Arrow Connector 8">
            <a:extLst>
              <a:ext uri="{FF2B5EF4-FFF2-40B4-BE49-F238E27FC236}">
                <a16:creationId xmlns:a16="http://schemas.microsoft.com/office/drawing/2014/main" id="{20862A1B-E48C-2B6D-78DF-51CE59D86010}"/>
              </a:ext>
            </a:extLst>
          </p:cNvPr>
          <p:cNvCxnSpPr>
            <a:stCxn id="7" idx="2"/>
            <a:endCxn id="5" idx="0"/>
          </p:cNvCxnSpPr>
          <p:nvPr/>
        </p:nvCxnSpPr>
        <p:spPr>
          <a:xfrm flipH="1">
            <a:off x="1635760" y="872503"/>
            <a:ext cx="675640" cy="1576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F0978C5-9161-F77C-1307-4AC3B8FB3932}"/>
              </a:ext>
            </a:extLst>
          </p:cNvPr>
          <p:cNvSpPr/>
          <p:nvPr/>
        </p:nvSpPr>
        <p:spPr>
          <a:xfrm>
            <a:off x="280162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48B28A2-2E55-433D-8336-8BE303385722}"/>
              </a:ext>
            </a:extLst>
          </p:cNvPr>
          <p:cNvSpPr txBox="1"/>
          <p:nvPr/>
        </p:nvSpPr>
        <p:spPr>
          <a:xfrm>
            <a:off x="3434080" y="65975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2" name="Straight Arrow Connector 11">
            <a:extLst>
              <a:ext uri="{FF2B5EF4-FFF2-40B4-BE49-F238E27FC236}">
                <a16:creationId xmlns:a16="http://schemas.microsoft.com/office/drawing/2014/main" id="{EC679023-16D1-AACE-AA7D-3E300E146716}"/>
              </a:ext>
            </a:extLst>
          </p:cNvPr>
          <p:cNvCxnSpPr>
            <a:stCxn id="11" idx="2"/>
            <a:endCxn id="10" idx="0"/>
          </p:cNvCxnSpPr>
          <p:nvPr/>
        </p:nvCxnSpPr>
        <p:spPr>
          <a:xfrm flipH="1">
            <a:off x="2872740" y="1490755"/>
            <a:ext cx="1460500" cy="957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11E9A-CA6B-872A-7579-5B7C0A9267CA}"/>
              </a:ext>
            </a:extLst>
          </p:cNvPr>
          <p:cNvSpPr/>
          <p:nvPr/>
        </p:nvSpPr>
        <p:spPr>
          <a:xfrm>
            <a:off x="2801620"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A6FFEF-E79C-E796-025C-F513CA236674}"/>
              </a:ext>
            </a:extLst>
          </p:cNvPr>
          <p:cNvSpPr txBox="1"/>
          <p:nvPr/>
        </p:nvSpPr>
        <p:spPr>
          <a:xfrm>
            <a:off x="2311400" y="541463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7" name="Straight Arrow Connector 16">
            <a:extLst>
              <a:ext uri="{FF2B5EF4-FFF2-40B4-BE49-F238E27FC236}">
                <a16:creationId xmlns:a16="http://schemas.microsoft.com/office/drawing/2014/main" id="{64077B14-31A6-92DF-98FA-73494B8CDFDA}"/>
              </a:ext>
            </a:extLst>
          </p:cNvPr>
          <p:cNvCxnSpPr>
            <a:cxnSpLocks/>
            <a:stCxn id="16" idx="0"/>
            <a:endCxn id="15" idx="5"/>
          </p:cNvCxnSpPr>
          <p:nvPr/>
        </p:nvCxnSpPr>
        <p:spPr>
          <a:xfrm flipH="1" flipV="1">
            <a:off x="2923029" y="4385635"/>
            <a:ext cx="287531" cy="102900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F18130D8-BDA3-4BE9-F6E0-D7E384CFB0E5}"/>
              </a:ext>
            </a:extLst>
          </p:cNvPr>
          <p:cNvSpPr/>
          <p:nvPr/>
        </p:nvSpPr>
        <p:spPr>
          <a:xfrm>
            <a:off x="4024527" y="2454607"/>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4423D32-11AA-7170-DDE7-6EC42003F5B4}"/>
              </a:ext>
            </a:extLst>
          </p:cNvPr>
          <p:cNvSpPr/>
          <p:nvPr/>
        </p:nvSpPr>
        <p:spPr>
          <a:xfrm>
            <a:off x="3822189"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8519966-D66C-A4DC-3864-57F659AE2A29}"/>
              </a:ext>
            </a:extLst>
          </p:cNvPr>
          <p:cNvSpPr/>
          <p:nvPr/>
        </p:nvSpPr>
        <p:spPr>
          <a:xfrm>
            <a:off x="4871968"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DE3726C-7B94-01EE-7BCA-16B9310D19E6}"/>
              </a:ext>
            </a:extLst>
          </p:cNvPr>
          <p:cNvSpPr/>
          <p:nvPr/>
        </p:nvSpPr>
        <p:spPr>
          <a:xfrm>
            <a:off x="6636537"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3F7D00F-28B7-135B-5D5D-EBA94646E5A9}"/>
              </a:ext>
            </a:extLst>
          </p:cNvPr>
          <p:cNvSpPr/>
          <p:nvPr/>
        </p:nvSpPr>
        <p:spPr>
          <a:xfrm>
            <a:off x="6636537" y="4257669"/>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46F3E5-9305-7417-6A7F-C8AA579F136A}"/>
              </a:ext>
            </a:extLst>
          </p:cNvPr>
          <p:cNvSpPr/>
          <p:nvPr/>
        </p:nvSpPr>
        <p:spPr>
          <a:xfrm>
            <a:off x="7753261" y="4278618"/>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51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10" grpId="0" animBg="1"/>
      <p:bldP spid="10" grpId="1" animBg="1"/>
      <p:bldP spid="11" grpId="0"/>
      <p:bldP spid="11" grpId="1"/>
      <p:bldP spid="15" grpId="0" animBg="1"/>
      <p:bldP spid="15" grpId="1" animBg="1"/>
      <p:bldP spid="16" grpId="0"/>
      <p:bldP spid="16" grpId="1"/>
      <p:bldP spid="20" grpId="0" animBg="1"/>
      <p:bldP spid="20" grpId="1" animBg="1"/>
      <p:bldP spid="21" grpId="0" animBg="1"/>
      <p:bldP spid="21" grpId="1" animBg="1"/>
      <p:bldP spid="22" grpId="0" animBg="1"/>
      <p:bldP spid="23" grpId="0" animBg="1"/>
      <p:bldP spid="25" grpId="0" animBg="1"/>
      <p:bldP spid="25" grpId="1" animBg="1"/>
      <p:bldP spid="2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BBA1F3-A261-3790-9806-89F456CAD0B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A00D2C-BA5C-A1C8-15FB-7E9BFB694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7FB12FD-862F-A2EC-B92D-8A80B63B2EA0}"/>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Process Automation</a:t>
            </a:r>
          </a:p>
        </p:txBody>
      </p:sp>
      <p:sp>
        <p:nvSpPr>
          <p:cNvPr id="12" name="Rectangle 11">
            <a:extLst>
              <a:ext uri="{FF2B5EF4-FFF2-40B4-BE49-F238E27FC236}">
                <a16:creationId xmlns:a16="http://schemas.microsoft.com/office/drawing/2014/main" id="{A30D9469-CF67-93FB-44FD-499EAACFC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7C38942D-6F06-F6A1-5D05-7EC0CD530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46085B3-60EE-9D6E-AB2B-3091735BB40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143</a:t>
            </a:fld>
            <a:endParaRPr lang="en-US"/>
          </a:p>
        </p:txBody>
      </p:sp>
    </p:spTree>
    <p:extLst>
      <p:ext uri="{BB962C8B-B14F-4D97-AF65-F5344CB8AC3E}">
        <p14:creationId xmlns:p14="http://schemas.microsoft.com/office/powerpoint/2010/main" val="8166469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9C96B0-36FE-929B-2CD3-01EB500E204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50D43F6B-F3A9-0911-DBDA-D3BF935E0A1D}"/>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6500" kern="1200" dirty="0">
                <a:solidFill>
                  <a:schemeClr val="tx1"/>
                </a:solidFill>
                <a:latin typeface="Chalkboard" panose="03050602040202020205" pitchFamily="66" charset="77"/>
              </a:rPr>
              <a:t>Turn Taking – Embedded Workflows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44026DF-C38D-3472-BE2C-016E24DE047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144</a:t>
            </a:fld>
            <a:endParaRPr lang="en-US">
              <a:solidFill>
                <a:schemeClr val="tx1">
                  <a:lumMod val="50000"/>
                  <a:lumOff val="50000"/>
                </a:schemeClr>
              </a:solidFill>
            </a:endParaRPr>
          </a:p>
        </p:txBody>
      </p:sp>
    </p:spTree>
    <p:extLst>
      <p:ext uri="{BB962C8B-B14F-4D97-AF65-F5344CB8AC3E}">
        <p14:creationId xmlns:p14="http://schemas.microsoft.com/office/powerpoint/2010/main" val="23782488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322E-8DBA-C837-730B-C552FA0D8037}"/>
            </a:ext>
          </a:extLst>
        </p:cNvPr>
        <p:cNvGrpSpPr/>
        <p:nvPr/>
      </p:nvGrpSpPr>
      <p:grpSpPr>
        <a:xfrm>
          <a:off x="0" y="0"/>
          <a:ext cx="0" cy="0"/>
          <a:chOff x="0" y="0"/>
          <a:chExt cx="0" cy="0"/>
        </a:xfrm>
      </p:grpSpPr>
      <p:sp>
        <p:nvSpPr>
          <p:cNvPr id="4" name="Google Shape;104;p25">
            <a:extLst>
              <a:ext uri="{FF2B5EF4-FFF2-40B4-BE49-F238E27FC236}">
                <a16:creationId xmlns:a16="http://schemas.microsoft.com/office/drawing/2014/main" id="{21C4B730-9780-17A0-244A-D50E8ADD232F}"/>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Embedded Workflows: Activities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8B43B82F-E918-9884-3016-79BCE8252F4D}"/>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8DEC0A7-306F-DCDC-D287-EDAD97A95EDA}"/>
              </a:ext>
            </a:extLst>
          </p:cNvPr>
          <p:cNvSpPr>
            <a:spLocks noGrp="1"/>
          </p:cNvSpPr>
          <p:nvPr>
            <p:ph type="sldNum" sz="quarter" idx="12"/>
          </p:nvPr>
        </p:nvSpPr>
        <p:spPr/>
        <p:txBody>
          <a:bodyPr/>
          <a:lstStyle/>
          <a:p>
            <a:fld id="{53C7D256-7CB4-8D4B-B359-120D79D46DFF}" type="slidenum">
              <a:rPr lang="en-US" smtClean="0"/>
              <a:t>145</a:t>
            </a:fld>
            <a:endParaRPr lang="en-US"/>
          </a:p>
        </p:txBody>
      </p:sp>
      <p:sp>
        <p:nvSpPr>
          <p:cNvPr id="9" name="Rounded Rectangle 8">
            <a:extLst>
              <a:ext uri="{FF2B5EF4-FFF2-40B4-BE49-F238E27FC236}">
                <a16:creationId xmlns:a16="http://schemas.microsoft.com/office/drawing/2014/main" id="{575A33D4-BDD5-7CEF-A402-423DDE24D4DE}"/>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9927748-A68C-D3B6-85B7-A2C6C255EDCC}"/>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CEBF6317-BA49-9594-830C-FB6387199145}"/>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C5F65BFA-22DF-3C08-515F-0347FAE9BBBA}"/>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2470A1-28A0-3ABF-A402-2479DB1DAF39}"/>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CEDEBBF3-2186-0DC7-D9D0-5E0A89329508}"/>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B0A8BC-31FC-E287-2116-C7656CA86E6A}"/>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AA6405F3-2FD5-D8A1-68B0-E83F79A19938}"/>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853F4F-DDC3-35D8-54A3-A6F5B3CD0BD0}"/>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19B55A-C7DF-D870-028B-AAF4AC96744F}"/>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638403AA-A775-99FD-5F76-226AD7814581}"/>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0C646CF3-8922-EB5E-91E5-7E724DFE27B9}"/>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B10513CE-3EA0-8A41-D41A-04E1BCB300F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760D27-13B5-97D2-8A9D-89D7837DF97D}"/>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A27A818-8485-DB6F-4CFE-1855768D149B}"/>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DCAC1A90-04A4-F6D6-78AC-C2497FD0C936}"/>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4B2DC4-5C4F-C565-FB25-D34EECB1F4D1}"/>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EF26ACE-DBFF-A2FE-B12F-34399A11BB5E}"/>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C021AC6A-E5C0-292B-FD09-5705DED3236A}"/>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02940A5A-375B-5524-F9D3-FAF061E0AD90}"/>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F1F4BFBA-37AD-4884-336A-7FC66F64CD6E}"/>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839F94-6B25-DF01-BB77-562768D92E3D}"/>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3D2A877-B984-F9A7-483C-AB20A82EB3F8}"/>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99A98A2D-4B29-0254-FF72-F81D6560866F}"/>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03E5339A-9CB4-C069-3E64-93E7472CBDB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DA8F31-8682-2A4C-5681-FCD78B88ED63}"/>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2567C352-9142-62B6-85B3-F9842FD4F90D}"/>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CB4451-C1A7-59BE-469D-2E4735E35F6D}"/>
              </a:ext>
            </a:extLst>
          </p:cNvPr>
          <p:cNvSpPr txBox="1"/>
          <p:nvPr/>
        </p:nvSpPr>
        <p:spPr>
          <a:xfrm>
            <a:off x="287641" y="1322948"/>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response to a trigger, we orchestrate the 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ctivities (usually Task)</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flow updating those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resources that we own.</a:t>
            </a:r>
          </a:p>
        </p:txBody>
      </p:sp>
      <p:cxnSp>
        <p:nvCxnSpPr>
          <p:cNvPr id="84" name="Straight Arrow Connector 83">
            <a:extLst>
              <a:ext uri="{FF2B5EF4-FFF2-40B4-BE49-F238E27FC236}">
                <a16:creationId xmlns:a16="http://schemas.microsoft.com/office/drawing/2014/main" id="{0884CC6B-E827-02C9-DAAE-9288C1ACBA4C}"/>
              </a:ext>
            </a:extLst>
          </p:cNvPr>
          <p:cNvCxnSpPr>
            <a:cxnSpLocks/>
            <a:stCxn id="83" idx="0"/>
            <a:endCxn id="58" idx="1"/>
          </p:cNvCxnSpPr>
          <p:nvPr/>
        </p:nvCxnSpPr>
        <p:spPr>
          <a:xfrm>
            <a:off x="1964861" y="1322948"/>
            <a:ext cx="2505136" cy="106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21D80AA-CA20-F562-DCB9-3C2D79F69C95}"/>
              </a:ext>
            </a:extLst>
          </p:cNvPr>
          <p:cNvSpPr txBox="1"/>
          <p:nvPr/>
        </p:nvSpPr>
        <p:spPr>
          <a:xfrm>
            <a:off x="287641" y="2313539"/>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Our workflow has to store the state associated with the token – where are we in the flow? </a:t>
            </a:r>
          </a:p>
        </p:txBody>
      </p:sp>
      <p:cxnSp>
        <p:nvCxnSpPr>
          <p:cNvPr id="89" name="Straight Arrow Connector 88">
            <a:extLst>
              <a:ext uri="{FF2B5EF4-FFF2-40B4-BE49-F238E27FC236}">
                <a16:creationId xmlns:a16="http://schemas.microsoft.com/office/drawing/2014/main" id="{6835DE2E-A549-1FD8-814D-81517ED643CE}"/>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69D9C6-6C66-9487-6AEC-52733D9AD4A8}"/>
              </a:ext>
            </a:extLst>
          </p:cNvPr>
          <p:cNvSpPr txBox="1"/>
          <p:nvPr/>
        </p:nvSpPr>
        <p:spPr>
          <a:xfrm>
            <a:off x="299815" y="3400740"/>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a choreography - the messages that we exchange with other participants who run their own flows in response</a:t>
            </a:r>
          </a:p>
        </p:txBody>
      </p:sp>
      <p:cxnSp>
        <p:nvCxnSpPr>
          <p:cNvPr id="92" name="Straight Arrow Connector 91">
            <a:extLst>
              <a:ext uri="{FF2B5EF4-FFF2-40B4-BE49-F238E27FC236}">
                <a16:creationId xmlns:a16="http://schemas.microsoft.com/office/drawing/2014/main" id="{A5EE0A8C-AAFB-8273-EF2B-D83E44ABB59A}"/>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4A15FA-061D-6DF2-4679-FA20783FD6A8}"/>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91DCEB-EAC7-0D55-34A0-86D4C2677522}"/>
              </a:ext>
            </a:extLst>
          </p:cNvPr>
          <p:cNvCxnSpPr>
            <a:cxnSpLocks/>
          </p:cNvCxnSpPr>
          <p:nvPr/>
        </p:nvCxnSpPr>
        <p:spPr>
          <a:xfrm flipV="1">
            <a:off x="2021485" y="2634808"/>
            <a:ext cx="3812861" cy="1336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78DECF2-CB8E-0D17-2BA3-57DADC7BBEF9}"/>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4D47A2-27D9-AB56-E7E0-E59331C5A894}"/>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A2DF79-15BA-3CD3-9C69-52A47A7349E8}"/>
              </a:ext>
            </a:extLst>
          </p:cNvPr>
          <p:cNvSpPr txBox="1"/>
          <p:nvPr/>
        </p:nvSpPr>
        <p:spPr>
          <a:xfrm>
            <a:off x="317500" y="4776831"/>
            <a:ext cx="8369300" cy="738664"/>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Usually the task we need to perform. Most frequently a service task – our workflow engine just contains glue code that calls the domain logic internally, or messages another application. Might be a framework, might be bespoke state machine or pipes and filters.</a:t>
            </a:r>
          </a:p>
        </p:txBody>
      </p:sp>
      <p:sp>
        <p:nvSpPr>
          <p:cNvPr id="7" name="TextBox 6">
            <a:extLst>
              <a:ext uri="{FF2B5EF4-FFF2-40B4-BE49-F238E27FC236}">
                <a16:creationId xmlns:a16="http://schemas.microsoft.com/office/drawing/2014/main" id="{889FF09B-4AA0-8B5F-A8D6-8B89C97F8337}"/>
              </a:ext>
            </a:extLst>
          </p:cNvPr>
          <p:cNvSpPr txBox="1"/>
          <p:nvPr/>
        </p:nvSpPr>
        <p:spPr>
          <a:xfrm>
            <a:off x="317500" y="5579569"/>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Our domain model.</a:t>
            </a:r>
          </a:p>
        </p:txBody>
      </p:sp>
    </p:spTree>
    <p:extLst>
      <p:ext uri="{BB962C8B-B14F-4D97-AF65-F5344CB8AC3E}">
        <p14:creationId xmlns:p14="http://schemas.microsoft.com/office/powerpoint/2010/main" val="33429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E79FC-0484-A257-A1B7-FF30803170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553AB-55FC-868D-3081-7928CA5281AC}"/>
              </a:ext>
            </a:extLst>
          </p:cNvPr>
          <p:cNvSpPr>
            <a:spLocks noGrp="1"/>
          </p:cNvSpPr>
          <p:nvPr>
            <p:ph type="sldNum" sz="quarter" idx="12"/>
          </p:nvPr>
        </p:nvSpPr>
        <p:spPr/>
        <p:txBody>
          <a:bodyPr/>
          <a:lstStyle/>
          <a:p>
            <a:fld id="{867D4A06-35AE-BD4A-84A9-613A26F3D41D}" type="slidenum">
              <a:rPr lang="en-US" smtClean="0"/>
              <a:pPr/>
              <a:t>146</a:t>
            </a:fld>
            <a:endParaRPr lang="en-US"/>
          </a:p>
        </p:txBody>
      </p:sp>
      <p:sp>
        <p:nvSpPr>
          <p:cNvPr id="3" name="Google Shape;104;p25">
            <a:extLst>
              <a:ext uri="{FF2B5EF4-FFF2-40B4-BE49-F238E27FC236}">
                <a16:creationId xmlns:a16="http://schemas.microsoft.com/office/drawing/2014/main" id="{BA3EF886-412C-F2BB-EDE7-1B79E7D220E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Embedded Workflows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7E6A86D-D18A-CE9C-F7AA-C4F5E903EF6D}"/>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286B6013-3458-4C26-3A1F-7919524DB4C0}"/>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A04C9A-70B4-5B83-85B6-610A7CF3D36B}"/>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E425709E-0411-9862-70E5-9B32D208A969}"/>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E5D4EF1-6F30-3019-0786-E822791C0A91}"/>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8A38FCF6-482E-8F13-E6FB-5365011AD33C}"/>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701BBF3-758B-E899-8D37-8E4E50E9E501}"/>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C2B42581-A415-3EDF-B6D4-58D6D8A2103A}"/>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2F9134E-3EB6-E71F-8D0D-186D0F6B9A11}"/>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0B2EFE6-AAFD-D1F2-A56D-7A10514B18BC}"/>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83ABBC9-F50B-B963-4E0F-D5E799C535CC}"/>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1B6E416-3632-0073-4E6C-87DD00BC191A}"/>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60BBAB1-62D1-8930-EDBB-AF465D7C6086}"/>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F97A1F-F08A-F2AF-FE78-A82738FEA581}"/>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E152BD26-A7FF-BBF9-CB01-2F14CF3583C7}"/>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FE5B6164-BCE3-5F65-8396-FDF1C2D4287A}"/>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509ACC-F1C3-FDE8-07B9-94888D7E6F7C}"/>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1E42B2-80AF-B16E-0B61-E90A1CF53C1E}"/>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AC79A1-D0F7-02EA-228A-01ED3E792BDD}"/>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1299F7-E701-929D-2D95-8748DA8E8ED2}"/>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1DF9EFB8-C78B-42D0-D506-3BACD43A13FF}"/>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E08B498-483F-48CC-5AD1-E9F6BBC90057}"/>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26C1150-6CAF-474C-7273-DDD61FD380C8}"/>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03E2472F-FD0A-AB76-582A-720813BF3A4C}"/>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4A94C5E3-997F-895F-DCD7-2E37EE7BFA29}"/>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E25FE2E-0305-8C61-24C3-520EE31BE90E}"/>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96B471D-BFB0-BC4A-CFB3-3D3B948F2BCD}"/>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2B34994-85DD-E1BA-A96F-E2EECDEEE043}"/>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6FBFEE2-5D20-C312-C938-E09801B3305F}"/>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19A41B0A-9265-AC69-CF5E-64A33CE4715E}"/>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Events for Facts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9BAEB7E6-8BAD-B144-53E1-611F81830109}"/>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64B561-9C81-3803-E6F1-07EA728A3C8D}"/>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for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B0855B5D-57D4-47FC-6913-6B08AD116500}"/>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5F4658D-9564-0DB1-7984-8ECF808C251A}"/>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 </a:t>
            </a:r>
            <a:r>
              <a:rPr lang="en-GB" sz="1600" dirty="0">
                <a:latin typeface="Chalkboard" panose="03050602040202020205" pitchFamily="66" charset="77"/>
              </a:rPr>
              <a:t>each component knows how to run its own work – happy path and failure path. The component has a dialog with other components; the choreography is the collaboration among the actors.</a:t>
            </a:r>
          </a:p>
        </p:txBody>
      </p:sp>
    </p:spTree>
    <p:extLst>
      <p:ext uri="{BB962C8B-B14F-4D97-AF65-F5344CB8AC3E}">
        <p14:creationId xmlns:p14="http://schemas.microsoft.com/office/powerpoint/2010/main" val="409512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3B0E2-2CA6-6DCE-41D1-183E069F9D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E4DAB1-382D-7E17-CF89-5D5443D00FF9}"/>
              </a:ext>
            </a:extLst>
          </p:cNvPr>
          <p:cNvSpPr>
            <a:spLocks noGrp="1"/>
          </p:cNvSpPr>
          <p:nvPr>
            <p:ph type="sldNum" sz="quarter" idx="12"/>
          </p:nvPr>
        </p:nvSpPr>
        <p:spPr/>
        <p:txBody>
          <a:bodyPr/>
          <a:lstStyle/>
          <a:p>
            <a:fld id="{867D4A06-35AE-BD4A-84A9-613A26F3D41D}" type="slidenum">
              <a:rPr lang="en-US" smtClean="0"/>
              <a:pPr/>
              <a:t>147</a:t>
            </a:fld>
            <a:endParaRPr lang="en-US"/>
          </a:p>
        </p:txBody>
      </p:sp>
      <p:sp>
        <p:nvSpPr>
          <p:cNvPr id="3" name="Google Shape;104;p25">
            <a:extLst>
              <a:ext uri="{FF2B5EF4-FFF2-40B4-BE49-F238E27FC236}">
                <a16:creationId xmlns:a16="http://schemas.microsoft.com/office/drawing/2014/main" id="{30DD8A25-55AB-07F2-BBD1-9837EAE52C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 Embedded Workflow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22690FB0-7583-7F9A-52BA-F88E9AB16B6D}"/>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B4930F3-18CB-9ABE-CB97-64630AF58E45}"/>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B0AE077-8D36-5B13-3065-DF99A1D28F3D}"/>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B335271-1184-5349-5280-3FD777268861}"/>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C34F374-84E4-9E80-268E-1A89F7B8967E}"/>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A4755F9-5353-D269-490E-B56C77B12243}"/>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42942565-6AD0-5743-6C69-8E1E17E9C659}"/>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01AE2C3-C492-FE9C-0BF8-42E738C6ADA5}"/>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03305E5-2BED-561C-1731-B29919ACDB0E}"/>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B312D8D-4C12-3D9E-4FBA-EDAB3924B51F}"/>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D3EC0D9-5D68-C04E-AFD1-043E861FB108}"/>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D46A5CB8-F274-BF2C-A25F-9C6AEF59DE11}"/>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1D24CF4-EB27-C936-777E-1AC14B1932C9}"/>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6AE70F-54E1-D22E-0ACB-82C5C4726C09}"/>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reversed()</a:t>
            </a:r>
          </a:p>
        </p:txBody>
      </p:sp>
      <p:cxnSp>
        <p:nvCxnSpPr>
          <p:cNvPr id="24" name="Straight Arrow Connector 23">
            <a:extLst>
              <a:ext uri="{FF2B5EF4-FFF2-40B4-BE49-F238E27FC236}">
                <a16:creationId xmlns:a16="http://schemas.microsoft.com/office/drawing/2014/main" id="{887AE817-8985-8A2F-68B4-3377363CAA14}"/>
              </a:ext>
            </a:extLst>
          </p:cNvPr>
          <p:cNvCxnSpPr>
            <a:cxnSpLocks/>
          </p:cNvCxnSpPr>
          <p:nvPr/>
        </p:nvCxnSpPr>
        <p:spPr>
          <a:xfrm flipV="1">
            <a:off x="2509111" y="1909927"/>
            <a:ext cx="0" cy="11003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B05876-7674-05DA-09CD-6819BEC839C5}"/>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9AC10A9D-BCD9-6A3A-B634-F1E63CA9812B}"/>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12971D-6C5F-7C31-E26A-2DF7BA39370B}"/>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EF50AEF-991D-22F2-A1D1-8897126AE31F}"/>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69EA278-A3B8-0629-B5EB-EF5927530E0E}"/>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873B082-7664-AF87-B51A-A4C18685350A}"/>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16A1F022-E718-D209-E76C-3BD84013B1E3}"/>
              </a:ext>
            </a:extLst>
          </p:cNvPr>
          <p:cNvSpPr txBox="1"/>
          <p:nvPr/>
        </p:nvSpPr>
        <p:spPr>
          <a:xfrm>
            <a:off x="934375" y="4733751"/>
            <a:ext cx="7183120" cy="830997"/>
          </a:xfrm>
          <a:prstGeom prst="rect">
            <a:avLst/>
          </a:prstGeom>
          <a:noFill/>
        </p:spPr>
        <p:txBody>
          <a:bodyPr wrap="square" rtlCol="0">
            <a:spAutoFit/>
          </a:bodyPr>
          <a:lstStyle/>
          <a:p>
            <a:r>
              <a:rPr lang="en-GB" sz="1600" b="1" dirty="0">
                <a:latin typeface="Chalkboard" panose="03050602040202020205" pitchFamily="66" charset="77"/>
              </a:rPr>
              <a:t>Choreography</a:t>
            </a:r>
            <a:r>
              <a:rPr lang="en-GB" sz="1600" dirty="0">
                <a:latin typeface="Chalkboard" panose="03050602040202020205" pitchFamily="66" charset="77"/>
              </a:rPr>
              <a:t>: we can propagate errors back up the chain. This provides a distributed model for flowing an error – I raise an error in the operation I invoked, and each component’s process flow reverses it’s own operations.</a:t>
            </a:r>
          </a:p>
        </p:txBody>
      </p:sp>
      <p:cxnSp>
        <p:nvCxnSpPr>
          <p:cNvPr id="19" name="Straight Arrow Connector 18">
            <a:extLst>
              <a:ext uri="{FF2B5EF4-FFF2-40B4-BE49-F238E27FC236}">
                <a16:creationId xmlns:a16="http://schemas.microsoft.com/office/drawing/2014/main" id="{96637677-E680-FEF3-C96D-675CE1DB9031}"/>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4E51598-C8CB-CF26-260B-C9862BBCC9AC}"/>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A12BE2CA-5E72-C81A-763B-C0AD782C6F5E}"/>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1.8 goods not shipped()</a:t>
            </a:r>
          </a:p>
        </p:txBody>
      </p:sp>
      <p:cxnSp>
        <p:nvCxnSpPr>
          <p:cNvPr id="32" name="Straight Arrow Connector 31">
            <a:extLst>
              <a:ext uri="{FF2B5EF4-FFF2-40B4-BE49-F238E27FC236}">
                <a16:creationId xmlns:a16="http://schemas.microsoft.com/office/drawing/2014/main" id="{896803D8-8EA3-6AFE-1538-1D76D05BB5E7}"/>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369A50-3B90-5F35-7BF0-6F9D4FE9EB82}"/>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037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2162B-DD79-4068-AA7C-B2329F2903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CBB81-E8F3-DD3C-B8B5-AA6EDEBEF140}"/>
              </a:ext>
            </a:extLst>
          </p:cNvPr>
          <p:cNvSpPr>
            <a:spLocks noGrp="1"/>
          </p:cNvSpPr>
          <p:nvPr>
            <p:ph type="sldNum" sz="quarter" idx="12"/>
          </p:nvPr>
        </p:nvSpPr>
        <p:spPr/>
        <p:txBody>
          <a:bodyPr/>
          <a:lstStyle/>
          <a:p>
            <a:fld id="{867D4A06-35AE-BD4A-84A9-613A26F3D41D}" type="slidenum">
              <a:rPr lang="en-US" smtClean="0"/>
              <a:pPr/>
              <a:t>148</a:t>
            </a:fld>
            <a:endParaRPr lang="en-US"/>
          </a:p>
        </p:txBody>
      </p:sp>
      <p:sp>
        <p:nvSpPr>
          <p:cNvPr id="3" name="Google Shape;104;p25">
            <a:extLst>
              <a:ext uri="{FF2B5EF4-FFF2-40B4-BE49-F238E27FC236}">
                <a16:creationId xmlns:a16="http://schemas.microsoft.com/office/drawing/2014/main" id="{781FD05C-B7C6-8D26-591B-E6FC1CBBDD4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Embedded Workflow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6D9E5417-B4DF-A482-D78E-3E491D4128C0}"/>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1FEE4667-EE2C-4BA9-7BD4-9383535B592B}"/>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3F0951-9567-5596-06C2-BC50C0E72BAF}"/>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3784839C-4508-7EE1-1263-57166E7BD90E}"/>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A0B1E08-7E72-093E-5150-E478934D8427}"/>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88F370C-F31A-5590-CBC0-8B745756F6BA}"/>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7B05DDD9-8DC9-0255-5793-015B517BB064}"/>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B00E77F3-FA56-1AF8-5371-54003A308AA4}"/>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E6C51FB-3336-A03E-35C4-68693EBCB782}"/>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F4F7C498-C9C1-F65E-6B31-54D24CCDE076}"/>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51719E1-ABF8-5213-EB92-DDB5DA4181EB}"/>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194F2DC-D665-ED8F-3D65-E3BF0C4D9678}"/>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1F268DDE-07B2-A503-4F85-398C2AEFC45B}"/>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4E5BE7-F0B8-AA4A-F985-DCA97773370C}"/>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5E6A1CEA-1826-CA87-BD63-2EF943425E4D}"/>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4DFA409D-95FF-5493-ED08-BDDCCB993CCB}"/>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536871-9711-9B73-7BAF-E4AFBC8856E9}"/>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CD2E3C3C-852F-4BFB-F200-898903C3AD25}"/>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5BCDB5-4F17-C44D-3337-DD00F069C825}"/>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A3094A-FBDC-5F9B-366A-84294B622F63}"/>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5C19CA3C-513C-B4F6-84C1-6DCC6919ED5D}"/>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0BE79CD-55E0-6870-9025-613EF78DA405}"/>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24D0C583-0D79-A336-A397-D771FE33098C}"/>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D7BFDEF-0BC0-275F-87D5-AAB290020112}"/>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D6FA74BB-9030-D6C2-934C-20D7660EBFF5}"/>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D936173-6786-9DA6-F5D3-C6504C678A7F}"/>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F9C312F-8605-432B-3BC9-E20704A6D7A0}"/>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E549DB9-B008-5934-9075-2C1B5DF8CCD2}"/>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5F3F037-770D-D12C-9778-D9D2B56989F6}"/>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FD99EA33-B361-73BF-FCC1-BF522101D63A}"/>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behaviour requires altering multiple components; no central control to understand flow</a:t>
            </a:r>
          </a:p>
        </p:txBody>
      </p:sp>
    </p:spTree>
    <p:extLst>
      <p:ext uri="{BB962C8B-B14F-4D97-AF65-F5344CB8AC3E}">
        <p14:creationId xmlns:p14="http://schemas.microsoft.com/office/powerpoint/2010/main" val="266924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6B75DE-7D74-70A9-530A-95B3CC91391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E8A66F7-EE29-518A-D9B0-650F87A18189}"/>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Chalkboard" panose="03050602040202020205" pitchFamily="66" charset="77"/>
              </a:rPr>
              <a:t>Process Manager - Central Workflow Engine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CD72344-C779-408A-63D3-155D7A8AB7C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149</a:t>
            </a:fld>
            <a:endParaRPr lang="en-US">
              <a:solidFill>
                <a:schemeClr val="tx1">
                  <a:lumMod val="50000"/>
                  <a:lumOff val="50000"/>
                </a:schemeClr>
              </a:solidFill>
            </a:endParaRPr>
          </a:p>
        </p:txBody>
      </p:sp>
    </p:spTree>
    <p:extLst>
      <p:ext uri="{BB962C8B-B14F-4D97-AF65-F5344CB8AC3E}">
        <p14:creationId xmlns:p14="http://schemas.microsoft.com/office/powerpoint/2010/main" val="193345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E937-D2CE-FCDA-9605-56E8579A0A5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847F53CF-D9DE-BD6C-5CD2-D757119CFCE8}"/>
              </a:ext>
            </a:extLst>
          </p:cNvPr>
          <p:cNvSpPr/>
          <p:nvPr/>
        </p:nvSpPr>
        <p:spPr>
          <a:xfrm>
            <a:off x="1723343" y="31993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8449CA7-D356-8F2A-ECAB-FF579863FB95}"/>
              </a:ext>
            </a:extLst>
          </p:cNvPr>
          <p:cNvSpPr>
            <a:spLocks noGrp="1"/>
          </p:cNvSpPr>
          <p:nvPr>
            <p:ph type="sldNum" sz="quarter" idx="12"/>
          </p:nvPr>
        </p:nvSpPr>
        <p:spPr/>
        <p:txBody>
          <a:bodyPr/>
          <a:lstStyle/>
          <a:p>
            <a:fld id="{867D4A06-35AE-BD4A-84A9-613A26F3D41D}" type="slidenum">
              <a:rPr lang="en-US" smtClean="0"/>
              <a:pPr/>
              <a:t>150</a:t>
            </a:fld>
            <a:endParaRPr lang="en-US"/>
          </a:p>
        </p:txBody>
      </p:sp>
      <p:sp>
        <p:nvSpPr>
          <p:cNvPr id="3" name="Google Shape;104;p25">
            <a:extLst>
              <a:ext uri="{FF2B5EF4-FFF2-40B4-BE49-F238E27FC236}">
                <a16:creationId xmlns:a16="http://schemas.microsoft.com/office/drawing/2014/main" id="{87D3A5CC-329D-9007-D972-5594258AE9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Central Workflow Engine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34EB2C1D-CF09-5D91-CBDD-9B50A3A59F69}"/>
              </a:ext>
            </a:extLst>
          </p:cNvPr>
          <p:cNvSpPr txBox="1"/>
          <p:nvPr/>
        </p:nvSpPr>
        <p:spPr>
          <a:xfrm>
            <a:off x="1818846" y="3296726"/>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A2448A1-E43C-6AC7-22A0-A05DB2BDA541}"/>
              </a:ext>
            </a:extLst>
          </p:cNvPr>
          <p:cNvSpPr/>
          <p:nvPr/>
        </p:nvSpPr>
        <p:spPr>
          <a:xfrm>
            <a:off x="3105611" y="321918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5FB15D47-6C9E-C672-49DA-9928DF7EB03E}"/>
              </a:ext>
            </a:extLst>
          </p:cNvPr>
          <p:cNvSpPr txBox="1"/>
          <p:nvPr/>
        </p:nvSpPr>
        <p:spPr>
          <a:xfrm>
            <a:off x="3163955" y="328345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045237A-3AA3-4EFD-E03B-757EA014E748}"/>
              </a:ext>
            </a:extLst>
          </p:cNvPr>
          <p:cNvSpPr/>
          <p:nvPr/>
        </p:nvSpPr>
        <p:spPr>
          <a:xfrm>
            <a:off x="4451507" y="3232454"/>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5C3B023-6660-AB14-08C1-E372D6DA8792}"/>
              </a:ext>
            </a:extLst>
          </p:cNvPr>
          <p:cNvSpPr txBox="1"/>
          <p:nvPr/>
        </p:nvSpPr>
        <p:spPr>
          <a:xfrm>
            <a:off x="4509849" y="3296726"/>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6DB286E-D8D0-F65B-60BD-B13B6CA5AE89}"/>
              </a:ext>
            </a:extLst>
          </p:cNvPr>
          <p:cNvCxnSpPr>
            <a:cxnSpLocks/>
          </p:cNvCxnSpPr>
          <p:nvPr/>
        </p:nvCxnSpPr>
        <p:spPr>
          <a:xfrm>
            <a:off x="4755851" y="16580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68F287F-CC21-C8D6-597F-1CBAE4EA9D8A}"/>
              </a:ext>
            </a:extLst>
          </p:cNvPr>
          <p:cNvSpPr/>
          <p:nvPr/>
        </p:nvSpPr>
        <p:spPr>
          <a:xfrm>
            <a:off x="5651123" y="324466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780A93D-6080-95B6-01DF-6661335165F0}"/>
              </a:ext>
            </a:extLst>
          </p:cNvPr>
          <p:cNvSpPr txBox="1"/>
          <p:nvPr/>
        </p:nvSpPr>
        <p:spPr>
          <a:xfrm>
            <a:off x="5709465" y="33089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C21C66E-8814-229D-B8DF-F4EA8C770B0A}"/>
              </a:ext>
            </a:extLst>
          </p:cNvPr>
          <p:cNvSpPr txBox="1"/>
          <p:nvPr/>
        </p:nvSpPr>
        <p:spPr>
          <a:xfrm rot="16200000">
            <a:off x="2275842" y="1957388"/>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10FEAE4-B0A4-740D-3934-76E526B9D880}"/>
              </a:ext>
            </a:extLst>
          </p:cNvPr>
          <p:cNvSpPr txBox="1"/>
          <p:nvPr/>
        </p:nvSpPr>
        <p:spPr>
          <a:xfrm rot="16200000">
            <a:off x="5188510" y="23285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9B4C5D21-0BC1-9AFB-822C-89199EBB87AA}"/>
              </a:ext>
            </a:extLst>
          </p:cNvPr>
          <p:cNvCxnSpPr>
            <a:cxnSpLocks/>
          </p:cNvCxnSpPr>
          <p:nvPr/>
        </p:nvCxnSpPr>
        <p:spPr>
          <a:xfrm>
            <a:off x="3252469" y="1817893"/>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C0BF87-F18C-8C73-136B-05CD92A3E828}"/>
              </a:ext>
            </a:extLst>
          </p:cNvPr>
          <p:cNvSpPr txBox="1"/>
          <p:nvPr/>
        </p:nvSpPr>
        <p:spPr>
          <a:xfrm rot="16200000">
            <a:off x="3932797" y="2355282"/>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189D7CAB-48D0-BCFF-2098-F8CC9BF2F172}"/>
              </a:ext>
            </a:extLst>
          </p:cNvPr>
          <p:cNvCxnSpPr>
            <a:cxnSpLocks/>
          </p:cNvCxnSpPr>
          <p:nvPr/>
        </p:nvCxnSpPr>
        <p:spPr>
          <a:xfrm flipH="1" flipV="1">
            <a:off x="3449467" y="1661976"/>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012F5F-F1F9-C348-701B-8572896A282D}"/>
              </a:ext>
            </a:extLst>
          </p:cNvPr>
          <p:cNvSpPr txBox="1"/>
          <p:nvPr/>
        </p:nvSpPr>
        <p:spPr>
          <a:xfrm rot="5400000">
            <a:off x="5987246" y="24788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B4B8801F-90B1-FAC6-D1D9-02C5FB0D014C}"/>
              </a:ext>
            </a:extLst>
          </p:cNvPr>
          <p:cNvSpPr/>
          <p:nvPr/>
        </p:nvSpPr>
        <p:spPr>
          <a:xfrm>
            <a:off x="1552809" y="1197037"/>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5A4654D-6C19-E729-93F4-AE513F857D01}"/>
              </a:ext>
            </a:extLst>
          </p:cNvPr>
          <p:cNvSpPr txBox="1"/>
          <p:nvPr/>
        </p:nvSpPr>
        <p:spPr>
          <a:xfrm>
            <a:off x="3733681" y="1240199"/>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25A345C4-616E-5603-991D-2819DDAE2199}"/>
              </a:ext>
            </a:extLst>
          </p:cNvPr>
          <p:cNvCxnSpPr>
            <a:cxnSpLocks/>
          </p:cNvCxnSpPr>
          <p:nvPr/>
        </p:nvCxnSpPr>
        <p:spPr>
          <a:xfrm>
            <a:off x="4634202" y="214379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A58BADA-8F4E-6C37-CE1D-BB1466C6C653}"/>
              </a:ext>
            </a:extLst>
          </p:cNvPr>
          <p:cNvCxnSpPr>
            <a:cxnSpLocks/>
          </p:cNvCxnSpPr>
          <p:nvPr/>
        </p:nvCxnSpPr>
        <p:spPr>
          <a:xfrm>
            <a:off x="5894728" y="21290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3F0F0E-7F7E-03A6-2E33-E56D15E4BA0A}"/>
              </a:ext>
            </a:extLst>
          </p:cNvPr>
          <p:cNvCxnSpPr>
            <a:cxnSpLocks/>
          </p:cNvCxnSpPr>
          <p:nvPr/>
        </p:nvCxnSpPr>
        <p:spPr>
          <a:xfrm flipV="1">
            <a:off x="6480750" y="21546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A853F2A-1B83-A4E2-8A1E-535670B10B16}"/>
              </a:ext>
            </a:extLst>
          </p:cNvPr>
          <p:cNvCxnSpPr>
            <a:cxnSpLocks/>
          </p:cNvCxnSpPr>
          <p:nvPr/>
        </p:nvCxnSpPr>
        <p:spPr>
          <a:xfrm flipV="1">
            <a:off x="1810781" y="2016173"/>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B477B92-6FCC-8865-3579-7F340E52BABD}"/>
              </a:ext>
            </a:extLst>
          </p:cNvPr>
          <p:cNvSpPr txBox="1"/>
          <p:nvPr/>
        </p:nvSpPr>
        <p:spPr>
          <a:xfrm rot="16200000">
            <a:off x="1380416" y="2228176"/>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150BC394-99C2-F4C6-BF83-D692A38728F6}"/>
              </a:ext>
            </a:extLst>
          </p:cNvPr>
          <p:cNvCxnSpPr>
            <a:cxnSpLocks/>
          </p:cNvCxnSpPr>
          <p:nvPr/>
        </p:nvCxnSpPr>
        <p:spPr>
          <a:xfrm flipV="1">
            <a:off x="2288738" y="1649266"/>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63F1F68-3861-7E74-1E3A-B6C0F9267B14}"/>
              </a:ext>
            </a:extLst>
          </p:cNvPr>
          <p:cNvCxnSpPr>
            <a:cxnSpLocks/>
          </p:cNvCxnSpPr>
          <p:nvPr/>
        </p:nvCxnSpPr>
        <p:spPr>
          <a:xfrm flipH="1" flipV="1">
            <a:off x="3804415" y="1659346"/>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A1603B-6189-E7F7-59AE-F1B7634342D1}"/>
              </a:ext>
            </a:extLst>
          </p:cNvPr>
          <p:cNvCxnSpPr>
            <a:cxnSpLocks/>
          </p:cNvCxnSpPr>
          <p:nvPr/>
        </p:nvCxnSpPr>
        <p:spPr>
          <a:xfrm flipV="1">
            <a:off x="3930246" y="1889356"/>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2469F82-519A-92AB-2E72-ABDD87DF949E}"/>
              </a:ext>
            </a:extLst>
          </p:cNvPr>
          <p:cNvSpPr txBox="1"/>
          <p:nvPr/>
        </p:nvSpPr>
        <p:spPr>
          <a:xfrm rot="16200000">
            <a:off x="3308442" y="2131378"/>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7825A84C-2DFE-63EC-CC5A-55853EBFCB0D}"/>
              </a:ext>
            </a:extLst>
          </p:cNvPr>
          <p:cNvCxnSpPr>
            <a:cxnSpLocks/>
          </p:cNvCxnSpPr>
          <p:nvPr/>
        </p:nvCxnSpPr>
        <p:spPr>
          <a:xfrm>
            <a:off x="5074228" y="16580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99437E-8795-B053-3901-393224D2E4D5}"/>
              </a:ext>
            </a:extLst>
          </p:cNvPr>
          <p:cNvCxnSpPr>
            <a:cxnSpLocks/>
          </p:cNvCxnSpPr>
          <p:nvPr/>
        </p:nvCxnSpPr>
        <p:spPr>
          <a:xfrm flipV="1">
            <a:off x="5179021" y="1868763"/>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BEFCCBE-0F61-4F10-F86D-FC1EDFA0A94A}"/>
              </a:ext>
            </a:extLst>
          </p:cNvPr>
          <p:cNvSpPr txBox="1"/>
          <p:nvPr/>
        </p:nvSpPr>
        <p:spPr>
          <a:xfrm rot="16200000">
            <a:off x="4557217" y="2110785"/>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3C9D184-3326-585C-AB55-F71728798CD8}"/>
              </a:ext>
            </a:extLst>
          </p:cNvPr>
          <p:cNvCxnSpPr>
            <a:cxnSpLocks/>
          </p:cNvCxnSpPr>
          <p:nvPr/>
        </p:nvCxnSpPr>
        <p:spPr>
          <a:xfrm>
            <a:off x="6024603" y="16857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CFF054-0C1D-DF4D-DB02-C22757B7CAF5}"/>
              </a:ext>
            </a:extLst>
          </p:cNvPr>
          <p:cNvCxnSpPr>
            <a:cxnSpLocks/>
          </p:cNvCxnSpPr>
          <p:nvPr/>
        </p:nvCxnSpPr>
        <p:spPr>
          <a:xfrm>
            <a:off x="6318063" y="16575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CAD8A9-E4D1-BC30-20E7-FC95B64996FB}"/>
              </a:ext>
            </a:extLst>
          </p:cNvPr>
          <p:cNvSpPr txBox="1"/>
          <p:nvPr/>
        </p:nvSpPr>
        <p:spPr>
          <a:xfrm>
            <a:off x="803009" y="4166846"/>
            <a:ext cx="7183120" cy="1077218"/>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The process manager runs the process (sequence flow). Typically it uses glue code to call individual services to carry out work. Knowledge of our workflows is centralized within the process manager; each component only needs to responds to invocation of its operations</a:t>
            </a:r>
          </a:p>
        </p:txBody>
      </p:sp>
      <p:sp>
        <p:nvSpPr>
          <p:cNvPr id="4" name="TextBox 3">
            <a:extLst>
              <a:ext uri="{FF2B5EF4-FFF2-40B4-BE49-F238E27FC236}">
                <a16:creationId xmlns:a16="http://schemas.microsoft.com/office/drawing/2014/main" id="{DB3E0B98-A799-CE85-BDCE-2918E39BE6F7}"/>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Less Choreography</a:t>
            </a:r>
            <a:r>
              <a:rPr lang="en-GB" sz="1600" dirty="0">
                <a:latin typeface="Chalkboard" panose="03050602040202020205" pitchFamily="66" charset="77"/>
              </a:rPr>
              <a:t>: although we should beware a mono-process, we may find that we have less choreography, as collaboration between participants is handled in the process manager’s flow. </a:t>
            </a:r>
          </a:p>
        </p:txBody>
      </p:sp>
    </p:spTree>
    <p:extLst>
      <p:ext uri="{BB962C8B-B14F-4D97-AF65-F5344CB8AC3E}">
        <p14:creationId xmlns:p14="http://schemas.microsoft.com/office/powerpoint/2010/main" val="131369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4" grpId="0"/>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2BC5E-B1CC-27D2-1A8A-630A09C75E71}"/>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42B7A541-0915-5754-7775-47B9243C9D06}"/>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B142682D-3137-ED95-A58D-6AA5F0DF88DD}"/>
              </a:ext>
            </a:extLst>
          </p:cNvPr>
          <p:cNvSpPr>
            <a:spLocks noGrp="1"/>
          </p:cNvSpPr>
          <p:nvPr>
            <p:ph type="sldNum" sz="quarter" idx="12"/>
          </p:nvPr>
        </p:nvSpPr>
        <p:spPr/>
        <p:txBody>
          <a:bodyPr/>
          <a:lstStyle/>
          <a:p>
            <a:fld id="{867D4A06-35AE-BD4A-84A9-613A26F3D41D}" type="slidenum">
              <a:rPr lang="en-US" smtClean="0"/>
              <a:pPr/>
              <a:t>151</a:t>
            </a:fld>
            <a:endParaRPr lang="en-US"/>
          </a:p>
        </p:txBody>
      </p:sp>
      <p:sp>
        <p:nvSpPr>
          <p:cNvPr id="3" name="Google Shape;104;p25">
            <a:extLst>
              <a:ext uri="{FF2B5EF4-FFF2-40B4-BE49-F238E27FC236}">
                <a16:creationId xmlns:a16="http://schemas.microsoft.com/office/drawing/2014/main" id="{E5A00335-1FCA-141B-402E-26FB63C53D2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 Central Workflow Engine (Process Manager)</a:t>
            </a:r>
          </a:p>
        </p:txBody>
      </p:sp>
      <p:sp>
        <p:nvSpPr>
          <p:cNvPr id="7" name="TextBox 6">
            <a:extLst>
              <a:ext uri="{FF2B5EF4-FFF2-40B4-BE49-F238E27FC236}">
                <a16:creationId xmlns:a16="http://schemas.microsoft.com/office/drawing/2014/main" id="{2ECE795B-DF86-C6E0-ADC3-DC79DDCF247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11007B8-DE4A-3632-9218-BC5C89685BF7}"/>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AFEE6E-BC71-85FD-F346-70DE64AFFB84}"/>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7D4C27D-9C34-CD41-80D8-933516D0656B}"/>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F315DD01-8E50-2F73-283D-2BD5B2BBCAA3}"/>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04AE524-51C9-1258-3D9C-B9AB72E53FD4}"/>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1B75413-48BB-EC5F-0A26-AE80221B44BC}"/>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312D867-8C05-3150-A49E-F14FEC698570}"/>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84165F7-575E-A4A1-8155-F1DD7D347A75}"/>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995D4129-FDCC-EA0F-B379-F7DAE1EB9DFE}"/>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AAB100EE-FEB6-DC84-4BC6-F0A92D7B13A1}"/>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D516CA-E854-6753-E126-653AEE2225A5}"/>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FF5BA4A4-2C72-3990-2BE0-C773FA093BC1}"/>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5B01446-C668-6039-2BA2-902E1BBA6AE8}"/>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79405C4-5ACB-D249-A77D-5AECFBF981BC}"/>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A6C1653-7650-442C-A7CB-C9507E6A3D44}"/>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2576934-6AE7-520E-930D-F599EB2F2EFC}"/>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3F1862F-1A6B-6A11-128B-8B0FE24FBEEC}"/>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112F665-A4F6-B4C8-09BD-FE37006931D9}"/>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E65C45-0E6F-F5F0-5BB3-38F3F810E37B}"/>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DFF6341-1152-B39E-5FB5-BC5F2DFF47E8}"/>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08EEDEC9-EDDD-4B12-D430-B44519A1D814}"/>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9BC78E-3EE9-2B69-790E-520E94A55D6B}"/>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7EA078-6F00-D702-346A-424C1BA8714A}"/>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F2F9B3-3D98-D36D-E3E8-08FF54976C8A}"/>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6632E350-5903-6478-88B8-54A865DDD342}"/>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F1F77E-8E03-8C45-26F8-A7B0DF9EDF4B}"/>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FBD736-4F00-4FB8-672D-C87AE282286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917E8432-2D82-A5D2-4B5B-4FEAC0C91297}"/>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41E3A3-E7EB-406C-72AD-9394F65DDB6A}"/>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270485-3677-3241-2E85-73F47DC8D3C6}"/>
              </a:ext>
            </a:extLst>
          </p:cNvPr>
          <p:cNvSpPr txBox="1"/>
          <p:nvPr/>
        </p:nvSpPr>
        <p:spPr>
          <a:xfrm>
            <a:off x="875577" y="4261735"/>
            <a:ext cx="7183120" cy="1077218"/>
          </a:xfrm>
          <a:prstGeom prst="rect">
            <a:avLst/>
          </a:prstGeom>
          <a:noFill/>
        </p:spPr>
        <p:txBody>
          <a:bodyPr wrap="square" rtlCol="0">
            <a:spAutoFit/>
          </a:bodyPr>
          <a:lstStyle/>
          <a:p>
            <a:r>
              <a:rPr lang="en-GB" sz="1600" b="1" dirty="0">
                <a:latin typeface="Chalkboard" panose="03050602040202020205" pitchFamily="66" charset="77"/>
              </a:rPr>
              <a:t>Orchestration</a:t>
            </a:r>
            <a:r>
              <a:rPr lang="en-GB" sz="1600" dirty="0">
                <a:latin typeface="Chalkboard" panose="03050602040202020205" pitchFamily="66" charset="77"/>
              </a:rPr>
              <a:t>: propagate errors back up to the workflow engine, which triggers the error path on the flow, sending rollback messages. This provides a reliable model for flowing an error – I know that we will reverse the actions taken. </a:t>
            </a:r>
          </a:p>
        </p:txBody>
      </p:sp>
      <p:cxnSp>
        <p:nvCxnSpPr>
          <p:cNvPr id="16" name="Straight Connector 15">
            <a:extLst>
              <a:ext uri="{FF2B5EF4-FFF2-40B4-BE49-F238E27FC236}">
                <a16:creationId xmlns:a16="http://schemas.microsoft.com/office/drawing/2014/main" id="{3E104D6F-7D7A-2AAC-8BF5-48656C5E5B62}"/>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7A1E97-84D1-DEE0-08C7-ECBFDA0E73FF}"/>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8A1882-1EC3-F652-F66D-79DC965778ED}"/>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3D4D3113-09AB-15F4-F0E0-B0D7BD829B0D}"/>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F98F993F-6EBB-63D6-75F0-4A6052994626}"/>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9A6010-2F73-996E-7D29-B19FDBDFD3CB}"/>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2DF98F-AD9D-5FF2-A22A-58ED1DE7B24E}"/>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D073DB-767F-48AE-DDDF-2CB28994CEA0}"/>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92D4B177-8471-9653-24D1-A6A69F35AC4E}"/>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4A8C94-5E37-E5DF-80B9-5ADE036FFF62}"/>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993598-AB97-1649-05D1-5017949C61E7}"/>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2FDA9C-7561-478D-F93F-9A7DE2140622}"/>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DDDB85C5-96CD-66D6-8499-F2ADF1A32077}"/>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C5597B52-5C3B-E378-D4C2-074FE2ADE0F1}"/>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9ED1A41-8AF2-06ED-24E3-59F639A67AF1}"/>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33D6A2-D62F-55B8-C957-8329A275E515}"/>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BFDBD0-2E45-EDD5-058F-F88812D15BFB}"/>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A1A0BFD0-3939-DBFE-8C0D-6F5D45CFB6A2}"/>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B3133312-1681-E3DF-8CB0-96667FB9A9D2}"/>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3677DC-3BFD-D3A0-0AF5-DD1DB89D2B9A}"/>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4E73C-726F-D1C0-12E0-ACEFF9B3CD37}"/>
              </a:ext>
            </a:extLst>
          </p:cNvPr>
          <p:cNvSpPr txBox="1"/>
          <p:nvPr/>
        </p:nvSpPr>
        <p:spPr>
          <a:xfrm>
            <a:off x="894545" y="5433604"/>
            <a:ext cx="6873162" cy="523220"/>
          </a:xfrm>
          <a:prstGeom prst="rect">
            <a:avLst/>
          </a:prstGeom>
          <a:noFill/>
        </p:spPr>
        <p:txBody>
          <a:bodyPr wrap="square">
            <a:spAutoFit/>
          </a:bodyPr>
          <a:lstStyle/>
          <a:p>
            <a:r>
              <a:rPr lang="en-GB" sz="1400" b="1" dirty="0">
                <a:latin typeface="Chalkboard" panose="03050602040202020205" pitchFamily="66" charset="77"/>
              </a:rPr>
              <a:t>Centralization</a:t>
            </a:r>
            <a:r>
              <a:rPr lang="en-GB" sz="1400" dirty="0">
                <a:latin typeface="Chalkboard" panose="03050602040202020205" pitchFamily="66" charset="77"/>
              </a:rPr>
              <a:t>: Because we may have less choreography, we have far more control over rollback</a:t>
            </a:r>
            <a:endParaRPr lang="en-GB" sz="1400" dirty="0"/>
          </a:p>
        </p:txBody>
      </p:sp>
    </p:spTree>
    <p:extLst>
      <p:ext uri="{BB962C8B-B14F-4D97-AF65-F5344CB8AC3E}">
        <p14:creationId xmlns:p14="http://schemas.microsoft.com/office/powerpoint/2010/main" val="248169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249B-3E74-A0EC-D0AB-F82EEDC51B5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E4426642-0A4E-5624-1D6B-237D360E36C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6E0C74A-71ED-987E-B082-C8A053839B7A}"/>
              </a:ext>
            </a:extLst>
          </p:cNvPr>
          <p:cNvSpPr>
            <a:spLocks noGrp="1"/>
          </p:cNvSpPr>
          <p:nvPr>
            <p:ph type="sldNum" sz="quarter" idx="12"/>
          </p:nvPr>
        </p:nvSpPr>
        <p:spPr/>
        <p:txBody>
          <a:bodyPr/>
          <a:lstStyle/>
          <a:p>
            <a:fld id="{867D4A06-35AE-BD4A-84A9-613A26F3D41D}" type="slidenum">
              <a:rPr lang="en-US" smtClean="0"/>
              <a:pPr/>
              <a:t>152</a:t>
            </a:fld>
            <a:endParaRPr lang="en-US"/>
          </a:p>
        </p:txBody>
      </p:sp>
      <p:sp>
        <p:nvSpPr>
          <p:cNvPr id="3" name="Google Shape;104;p25">
            <a:extLst>
              <a:ext uri="{FF2B5EF4-FFF2-40B4-BE49-F238E27FC236}">
                <a16:creationId xmlns:a16="http://schemas.microsoft.com/office/drawing/2014/main" id="{6981F388-2846-5CA7-187C-ACF594F00B6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Central Workflow Engine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8819653C-83F7-A81E-95FD-1C54EEC3AF00}"/>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3D0E655-E844-E53D-8A9F-8F346381EFE6}"/>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A05D1A4E-D4C1-1EE8-F1A0-5E4630A8B9D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05DC2612-19AB-1411-6E1C-1E3C472461B5}"/>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10D665A-022B-2298-C053-3838D03D4836}"/>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881A12A-2FA7-4ED4-8045-D5F06F97507B}"/>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F40448F-D8ED-62B3-BA9D-561EFED04E2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0EE35887-392B-AF34-4A5A-6DEE30CC0D3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3A21F44-1237-2DD5-762E-AFD353554E1B}"/>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9B0ACB67-EA7C-6DC3-5502-20A80B8EB9DC}"/>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13A4BE9C-F36B-10D1-F3CB-93BDBEFEFDC6}"/>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820707-570A-6A33-1808-C06DD8477A46}"/>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62FC5CF9-81BE-5FBF-F1AD-1F3B586658B3}"/>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0CFF23-80D0-B885-B95F-F1E54670AB71}"/>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9EFBE4D-5D85-4272-80D4-56BD51C81F84}"/>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0E6E667-82AC-3156-5F5B-EF1C9A7F118E}"/>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709E5BF6-275D-01DF-4E6C-3DD763D9A0AF}"/>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14D8E5-143D-7D8E-189C-800C6A52F7D6}"/>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214B3F-5281-ED46-7A14-684035BBBF63}"/>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A477F3-16D9-8A77-E420-7045AD5DD88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8D651-8C4E-AE52-C260-A37B9CF9EE71}"/>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EAB5D150-49C6-F5E5-45EC-D3B842E5CBF8}"/>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3FE1BC-515F-A626-4FE7-BA0D022D8A0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75103-4047-B6AE-0754-0EF62545FAF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352035-9CC9-C6B6-CBF8-70C5F34B126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54CA3DD3-5200-2B2A-798B-D5610D479DA3}"/>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F6D3C2-EE3C-AA2F-F879-D661C65D7D9C}"/>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F68428E-0293-992D-D2EC-421DCFDCF85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943AE2F-00C9-571D-108A-3F95550A2AA3}"/>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721AA-54EF-A89A-BA92-EA4B2B3F1E3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F3684D5-A549-E517-FD4A-FF13CC0A373A}"/>
              </a:ext>
            </a:extLst>
          </p:cNvPr>
          <p:cNvSpPr txBox="1"/>
          <p:nvPr/>
        </p:nvSpPr>
        <p:spPr>
          <a:xfrm>
            <a:off x="980440" y="4577862"/>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just altering it in the process manager; central control provides understanding of flow. </a:t>
            </a:r>
          </a:p>
        </p:txBody>
      </p:sp>
      <p:sp>
        <p:nvSpPr>
          <p:cNvPr id="4" name="TextBox 3">
            <a:extLst>
              <a:ext uri="{FF2B5EF4-FFF2-40B4-BE49-F238E27FC236}">
                <a16:creationId xmlns:a16="http://schemas.microsoft.com/office/drawing/2014/main" id="{FC8C01B3-B003-B336-9FBC-525DBE42A465}"/>
              </a:ext>
            </a:extLst>
          </p:cNvPr>
          <p:cNvSpPr txBox="1"/>
          <p:nvPr/>
        </p:nvSpPr>
        <p:spPr>
          <a:xfrm>
            <a:off x="980440" y="5508175"/>
            <a:ext cx="7183120" cy="830997"/>
          </a:xfrm>
          <a:prstGeom prst="rect">
            <a:avLst/>
          </a:prstGeom>
          <a:noFill/>
        </p:spPr>
        <p:txBody>
          <a:bodyPr wrap="square" rtlCol="0">
            <a:spAutoFit/>
          </a:bodyPr>
          <a:lstStyle/>
          <a:p>
            <a:r>
              <a:rPr lang="en-GB" sz="1600" b="1" dirty="0">
                <a:latin typeface="Chalkboard" panose="03050602040202020205" pitchFamily="66" charset="77"/>
              </a:rPr>
              <a:t>Mono-process</a:t>
            </a:r>
            <a:r>
              <a:rPr lang="en-GB" sz="1600" dirty="0">
                <a:latin typeface="Chalkboard" panose="03050602040202020205" pitchFamily="66" charset="77"/>
              </a:rPr>
              <a:t>: A risk that instead of modelling many smaller processes, with choreography between them, we model everything as one big process, because we can.</a:t>
            </a:r>
          </a:p>
        </p:txBody>
      </p:sp>
    </p:spTree>
    <p:extLst>
      <p:ext uri="{BB962C8B-B14F-4D97-AF65-F5344CB8AC3E}">
        <p14:creationId xmlns:p14="http://schemas.microsoft.com/office/powerpoint/2010/main" val="30322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6EC7A9-BF79-2580-D7A0-6FE353CFE2C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99E4CF1-2CE9-B7E0-D819-5D0F091C518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Routing Slip</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CB15261-8429-E836-5990-DD73A81BD84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153</a:t>
            </a:fld>
            <a:endParaRPr lang="en-US">
              <a:solidFill>
                <a:schemeClr val="tx1">
                  <a:lumMod val="50000"/>
                  <a:lumOff val="50000"/>
                </a:schemeClr>
              </a:solidFill>
            </a:endParaRPr>
          </a:p>
        </p:txBody>
      </p:sp>
    </p:spTree>
    <p:extLst>
      <p:ext uri="{BB962C8B-B14F-4D97-AF65-F5344CB8AC3E}">
        <p14:creationId xmlns:p14="http://schemas.microsoft.com/office/powerpoint/2010/main" val="3054578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71A1-C1CF-655D-B8F6-482D4027C36C}"/>
            </a:ext>
          </a:extLst>
        </p:cNvPr>
        <p:cNvGrpSpPr/>
        <p:nvPr/>
      </p:nvGrpSpPr>
      <p:grpSpPr>
        <a:xfrm>
          <a:off x="0" y="0"/>
          <a:ext cx="0" cy="0"/>
          <a:chOff x="0" y="0"/>
          <a:chExt cx="0" cy="0"/>
        </a:xfrm>
      </p:grpSpPr>
      <p:sp>
        <p:nvSpPr>
          <p:cNvPr id="4" name="Google Shape;104;p25">
            <a:extLst>
              <a:ext uri="{FF2B5EF4-FFF2-40B4-BE49-F238E27FC236}">
                <a16:creationId xmlns:a16="http://schemas.microsoft.com/office/drawing/2014/main" id="{9EC4FBD2-382C-3317-48E4-2D6D3A565760}"/>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5F1CEF09-084A-3AC6-FA2B-F1D00DEBCAD7}"/>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D5F63F9-6661-BE87-30A5-5E5AEAC2E2CB}"/>
              </a:ext>
            </a:extLst>
          </p:cNvPr>
          <p:cNvSpPr>
            <a:spLocks noGrp="1"/>
          </p:cNvSpPr>
          <p:nvPr>
            <p:ph type="sldNum" sz="quarter" idx="12"/>
          </p:nvPr>
        </p:nvSpPr>
        <p:spPr/>
        <p:txBody>
          <a:bodyPr/>
          <a:lstStyle/>
          <a:p>
            <a:fld id="{53C7D256-7CB4-8D4B-B359-120D79D46DFF}" type="slidenum">
              <a:rPr lang="en-US" smtClean="0"/>
              <a:t>154</a:t>
            </a:fld>
            <a:endParaRPr lang="en-US"/>
          </a:p>
        </p:txBody>
      </p:sp>
      <p:sp>
        <p:nvSpPr>
          <p:cNvPr id="15" name="Rounded Rectangle 14">
            <a:extLst>
              <a:ext uri="{FF2B5EF4-FFF2-40B4-BE49-F238E27FC236}">
                <a16:creationId xmlns:a16="http://schemas.microsoft.com/office/drawing/2014/main" id="{5F5162AE-721A-CC40-F849-E78D4665249A}"/>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C091CF0-E0AC-13F1-3689-46F7B4259D27}"/>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7C5C426-7E28-FE25-F941-FCC071D23AD9}"/>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235EE6-5630-7FDC-BC16-C26D77F0D6BE}"/>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19979E-4420-BBDB-A5FF-FA43EF45CF97}"/>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D4225634-43DC-93D5-D91D-47DF41CA1EEB}"/>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46633B-8C53-D99E-21E8-0D76D44B76C6}"/>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3DADFB-2833-FB33-A1A9-80DF520359D5}"/>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7C15D845-E28D-114E-3360-D98FBB67747B}"/>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D79F49A8-A3F1-9D0B-4D55-BA64D4403837}"/>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35599E3D-9AA9-8F48-B23F-7BA4878889C2}"/>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E1FE8C-BBEE-812C-4509-1A281BB15062}"/>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BB4775A3-C9B9-7966-FF19-BBEA23DC95DA}"/>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E82BE095-3A24-3502-7D0B-44A8057D0D11}"/>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1955D7C-93B5-056E-B9C4-744D698DF7C0}"/>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F8E54D00-7421-2DE8-FDCA-9E671B0D68A9}"/>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EA6FC3A-47E0-AE2C-24C3-0674EF2E4C4C}"/>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0383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C4B7-07BC-6AE2-B93F-95602F9C35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64CBA-BACF-B1DF-7945-1F5433F0AA1C}"/>
              </a:ext>
            </a:extLst>
          </p:cNvPr>
          <p:cNvSpPr>
            <a:spLocks noGrp="1"/>
          </p:cNvSpPr>
          <p:nvPr>
            <p:ph type="sldNum" sz="quarter" idx="12"/>
          </p:nvPr>
        </p:nvSpPr>
        <p:spPr/>
        <p:txBody>
          <a:bodyPr/>
          <a:lstStyle/>
          <a:p>
            <a:fld id="{867D4A06-35AE-BD4A-84A9-613A26F3D41D}" type="slidenum">
              <a:rPr lang="en-US" smtClean="0"/>
              <a:pPr/>
              <a:t>155</a:t>
            </a:fld>
            <a:endParaRPr lang="en-US"/>
          </a:p>
        </p:txBody>
      </p:sp>
      <p:sp>
        <p:nvSpPr>
          <p:cNvPr id="3" name="Google Shape;104;p25">
            <a:extLst>
              <a:ext uri="{FF2B5EF4-FFF2-40B4-BE49-F238E27FC236}">
                <a16:creationId xmlns:a16="http://schemas.microsoft.com/office/drawing/2014/main" id="{78440DD5-DA49-ACB8-E9CB-9D8DF838CECB}"/>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Message As Engine of Application State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15641358-66D7-78CD-B7C6-5F9C701211A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BBA2FC90-6964-5CBE-6C25-E4E347CE964A}"/>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27782E-44E8-89DD-5761-4F0C2B4189C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CDD01A-5ADA-1B26-45A9-FA1BF380E01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210147F-5F98-64A5-6698-1327E47D14C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60FB899-DB8D-49DA-BE94-B5283AA13F83}"/>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88CADE9-DBF0-B652-8988-BAE7470B984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3D98DF3-40A9-0565-0617-B5D6171D1BB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A8B7B66-31E0-2B70-0468-452710C2152B}"/>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EF4AAF8B-6D4C-96C9-DECE-9C083E288D8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6F2B67E-694A-2D04-8710-9F111474822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B11F58B-8406-45D5-6384-B2B4955BFA49}"/>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795537C-433F-E0E8-74A4-03C82B65856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D62CBB-9E0F-D6BD-B5EE-D980A6583CDA}"/>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B0A555E6-A987-1C88-6D58-5DE4C6A5DE84}"/>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AFE2547D-A1A5-6962-FC23-AFC46174713D}"/>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52E6E9-27D8-9FCF-9F2D-CE900D3F28B5}"/>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104BDA3F-8CCE-AD7D-1A31-A9B3F6346A46}"/>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FBBBD5-5B0A-3FF2-EC4C-C1C721339F2E}"/>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BCC703-0DB1-35C0-57B0-FC1A93A6B725}"/>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3DB9BFC1-DA42-DDD6-849B-0C7A175C3B55}"/>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0E048B7-88E7-ED7E-E21A-94E064C269D5}"/>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A1344942-0FB8-15EE-F6E1-67232B856467}"/>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A57ED376-72DD-7AA3-3E5A-E486C9ADDFC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F81A80B-0E12-1DF4-5DB0-C39B673E9C3F}"/>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451F6B-A625-8CE6-3C69-6329AB7FDB78}"/>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3CCEF7-2DE0-6B5D-CABC-53D560E8770C}"/>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001FF3-B6CF-A281-B833-E49720D17846}"/>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A7654B-6696-3CFF-ECB0-D407C0AEB094}"/>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5F6852E0-AC46-EE4B-22FD-FCBE4CA964D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43C7EFB-FD83-A970-527F-CBB27BFDCC9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AD18498-AD2C-C01B-1D1C-53E3A71125C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B802C424-4181-11AE-4A4A-3BBFF8FAC273}"/>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DD417C0-4BBC-DCC5-B3B6-36B199853464}"/>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1732FB-9CD9-6401-9B44-E08F6BE28868}"/>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DC2DFE-93EC-EB9F-B770-407C7D07756C}"/>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851C51-7711-6E81-EFA6-6FD72CBAC14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F5BF738-8908-073B-F392-9F3B6157D32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26A6E4-0A07-E732-9DE1-5915DA78EE03}"/>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528CA43-4632-54C3-B874-2FEE5434201A}"/>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0298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2D66F-6E25-1BE8-DDA5-38E330245C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DFD810-383B-A3DE-5102-BAE4E11015D5}"/>
              </a:ext>
            </a:extLst>
          </p:cNvPr>
          <p:cNvSpPr>
            <a:spLocks noGrp="1"/>
          </p:cNvSpPr>
          <p:nvPr>
            <p:ph type="sldNum" sz="quarter" idx="12"/>
          </p:nvPr>
        </p:nvSpPr>
        <p:spPr/>
        <p:txBody>
          <a:bodyPr/>
          <a:lstStyle/>
          <a:p>
            <a:fld id="{867D4A06-35AE-BD4A-84A9-613A26F3D41D}" type="slidenum">
              <a:rPr lang="en-US" smtClean="0"/>
              <a:pPr/>
              <a:t>156</a:t>
            </a:fld>
            <a:endParaRPr lang="en-US"/>
          </a:p>
        </p:txBody>
      </p:sp>
      <p:sp>
        <p:nvSpPr>
          <p:cNvPr id="3" name="Google Shape;104;p25">
            <a:extLst>
              <a:ext uri="{FF2B5EF4-FFF2-40B4-BE49-F238E27FC236}">
                <a16:creationId xmlns:a16="http://schemas.microsoft.com/office/drawing/2014/main" id="{C7E30E40-964F-0079-47F3-8828BD9F206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Message As Engine of Application State (Routing Slip)</a:t>
            </a:r>
          </a:p>
        </p:txBody>
      </p:sp>
      <p:sp>
        <p:nvSpPr>
          <p:cNvPr id="4" name="Rounded Rectangle 3">
            <a:extLst>
              <a:ext uri="{FF2B5EF4-FFF2-40B4-BE49-F238E27FC236}">
                <a16:creationId xmlns:a16="http://schemas.microsoft.com/office/drawing/2014/main" id="{B3ED2D80-7232-E54B-F592-80A3709A92AE}"/>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E16AD871-E5AC-2D09-0DFC-0836938B7CCC}"/>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A8AB7A-00F8-E09C-7E2C-79FBC7396D08}"/>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8D3F8A28-C237-2411-30D4-494D6886DDC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949928C-CFC0-7DB2-4E7A-F5415BB7C30C}"/>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DDD3BE5-98FF-E04E-EF71-956AD0ADF21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827BC1E-EBC0-DF18-1037-01A919B85602}"/>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B31A61-392E-5959-4D2C-494F6AF7EE6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FDAC5EC-3A14-0E42-B146-686BA9FF6A55}"/>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E6518A4-362C-4897-FE6F-BFC2E6478E37}"/>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8646518-3557-D46F-12E4-AF50F1E8693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82695AE1-743B-1DD5-8C8F-1820DC5AB62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5B0B87F2-B6EC-5348-6A44-FDAAC91A3F17}"/>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2AACC6-18FE-936B-9846-EE563B67D7EE}"/>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464927E1-F3EF-60DA-A0E8-5CC4DCA56038}"/>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755B42B4-8927-E3B6-FF7D-89ECDF2A6038}"/>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00BCC2-25CA-CFD2-63BE-98F35E42F59D}"/>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DB6D58DB-21E9-EEDC-60DC-60CFEBDD141A}"/>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78DC6-3086-6E7C-A1B7-FAB074CC63BA}"/>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E1CC37-EE7B-93ED-9611-160C5E3E4C0A}"/>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236925C-90FD-336D-1979-60DB24A290F7}"/>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5933E-7716-BC6E-667E-9A04F9819DC9}"/>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1F5697CE-7744-A160-97DE-5BA83638807B}"/>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91DA3B-9C4A-5DEE-D760-CEC14419602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6A7AC4F3-0646-F7B1-223F-A295C06DB05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951D81-04A9-A99B-7A8B-BA905C140F06}"/>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4C668F-9FF8-5434-2622-E65BF07ED8C9}"/>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0DA9A-D735-E5E6-0184-619141E130BA}"/>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C34075-6C4B-7833-2BFB-0190EDB07CCC}"/>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5BAA046-F26A-C50E-D1B6-4B6209A29649}"/>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EC319EF-9996-431B-5BA7-D805AAD043AB}"/>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DD19C08B-36E2-A11C-5151-2ED26137AD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7107B48C-6925-8FAA-FDD9-35D5CF559C26}"/>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59463A6-B1E6-D630-D391-77B2A312A8C0}"/>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302093-7217-B212-B91F-A6655DBFC37D}"/>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D451827-524C-6521-C1E5-DA9082FCF0E4}"/>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E7077A-F78C-6B7B-B7D0-BD2173D7C20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B6AD7EF-25B3-11FB-A6D3-38756E793CE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324718-C1B9-4BB4-4B81-E5A12A2F6A76}"/>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205E77-0794-3E1D-5374-6F59508BCBE0}"/>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57388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A160-33F7-A898-6EB9-BFA1896B43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28242B-5C75-3166-4EBE-A8C34787130E}"/>
              </a:ext>
            </a:extLst>
          </p:cNvPr>
          <p:cNvSpPr>
            <a:spLocks noGrp="1"/>
          </p:cNvSpPr>
          <p:nvPr>
            <p:ph type="sldNum" sz="quarter" idx="12"/>
          </p:nvPr>
        </p:nvSpPr>
        <p:spPr/>
        <p:txBody>
          <a:bodyPr/>
          <a:lstStyle/>
          <a:p>
            <a:fld id="{867D4A06-35AE-BD4A-84A9-613A26F3D41D}" type="slidenum">
              <a:rPr lang="en-US" smtClean="0"/>
              <a:pPr/>
              <a:t>157</a:t>
            </a:fld>
            <a:endParaRPr lang="en-US"/>
          </a:p>
        </p:txBody>
      </p:sp>
      <p:sp>
        <p:nvSpPr>
          <p:cNvPr id="3" name="Google Shape;104;p25">
            <a:extLst>
              <a:ext uri="{FF2B5EF4-FFF2-40B4-BE49-F238E27FC236}">
                <a16:creationId xmlns:a16="http://schemas.microsoft.com/office/drawing/2014/main" id="{A348FD00-B532-D7E0-DAC5-75AFC44C534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a:t>
            </a:r>
            <a:r>
              <a:rPr lang="en-GB">
                <a:latin typeface="Chalkboard" panose="03050602040202020205" pitchFamily="66" charset="77"/>
              </a:rPr>
              <a:t>– Message As Engine of Application State (</a:t>
            </a:r>
            <a:r>
              <a:rPr lang="en-GB" dirty="0">
                <a:latin typeface="Chalkboard" panose="03050602040202020205" pitchFamily="66" charset="77"/>
              </a:rPr>
              <a:t>Routing Slip)</a:t>
            </a:r>
          </a:p>
        </p:txBody>
      </p:sp>
      <p:sp>
        <p:nvSpPr>
          <p:cNvPr id="4" name="Rounded Rectangle 3">
            <a:extLst>
              <a:ext uri="{FF2B5EF4-FFF2-40B4-BE49-F238E27FC236}">
                <a16:creationId xmlns:a16="http://schemas.microsoft.com/office/drawing/2014/main" id="{2119DD35-1B61-1E7A-D445-30CAD1690CD7}"/>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83E8868F-B71D-D72E-94B3-BA47545559C0}"/>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76C05EC-D1CC-A537-116B-57A64AB77E5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54C7FF5-C8CD-4ED9-24F8-9E3D1288B22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8ABE823-BBB9-C0EB-E35A-6E65F3C0AE7F}"/>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9C1EC33-40F6-8565-1AC4-BCC26746B27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E554708-373B-AE39-1D93-F808CA18529D}"/>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F75C315-ECED-39B2-CAB8-CA2D1646FE74}"/>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6C8E6DE-9FF1-101E-DEE1-1362526B45BE}"/>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3B6CA37-3202-C226-2D91-22AB41934CFA}"/>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163C66A4-1939-9E61-2241-626B5BC569BB}"/>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B4B304B-3157-179E-8B1D-A4AFA02CDF65}"/>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FB02B75-B3D7-9F86-939E-A10FDF0163C5}"/>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89E1BB-B3F9-896D-176C-8C84724D6454}"/>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60FBC8-525A-96C2-B467-D39B8DFE7331}"/>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B57C27-6309-13EA-B880-D65FA566BD8A}"/>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0B6F02D8-531F-498D-02BC-BDEF779213CF}"/>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3FCB036A-A012-1D27-6693-2B380798144F}"/>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104ABAE9-1C46-1558-42A0-3C3506E5D82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01B1A7B-56B6-524A-10CE-F8DF9A53165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D6BBA57-0839-447F-1B2B-73D2EAEF56E3}"/>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43157114-8F97-04AA-A77A-9090E87E8EF9}"/>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AB75157-FC88-18B9-1E28-E02CF6973312}"/>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15BE31-AA3A-D0CD-809E-AF10E3B8BCAC}"/>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01759A8-3BB3-F0A2-382A-9AC4B6DC3A10}"/>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25E131-F65A-4C04-FBF9-3092FC686E30}"/>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8B89F3A-1EB5-5B2E-91CC-E6C78EDC7885}"/>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1357C1-6CF6-2106-80A3-01A66C446F1B}"/>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F1F2F9-2DD7-CA36-089C-8F89DAFB7C6D}"/>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B6511322-0605-7260-D9DF-94BE59BACE05}"/>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4539BB6-CE9D-07AE-2981-5E124B668CC4}"/>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75E1543-7627-F681-B74B-DE5D044A0DF6}"/>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F882926A-90AF-A723-7096-45244C59D170}"/>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517D1B9-6D33-F818-7CBE-384484C09AC4}"/>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52F3688E-7B21-C8DE-5C08-C8EA7669F85F}"/>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DA771898-CC2A-1CBD-0F82-EF33272AF883}"/>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61B23C-B325-C25B-7385-152D948C4D6F}"/>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1026622-5A7D-83D8-4F84-4F0CD62B08E0}"/>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09246570-C3B3-EF9F-E396-0352E72997A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592110-3611-9644-E505-4EB2D2BCDDE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26A487-ACF5-BAB4-B892-4B5372951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E07528B-2B4A-EBCF-B404-AD7A45060FC2}"/>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Summary</a:t>
            </a:r>
          </a:p>
        </p:txBody>
      </p:sp>
      <p:sp>
        <p:nvSpPr>
          <p:cNvPr id="12" name="Rectangle 11">
            <a:extLst>
              <a:ext uri="{FF2B5EF4-FFF2-40B4-BE49-F238E27FC236}">
                <a16:creationId xmlns:a16="http://schemas.microsoft.com/office/drawing/2014/main" id="{31566955-9DA9-DEBA-A5AC-AA7D0685D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463CEE46-7068-95B5-6061-B084AA6DA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BCC3B4-B7CD-4669-097F-C23383E9488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158</a:t>
            </a:fld>
            <a:endParaRPr lang="en-US"/>
          </a:p>
        </p:txBody>
      </p:sp>
    </p:spTree>
    <p:extLst>
      <p:ext uri="{BB962C8B-B14F-4D97-AF65-F5344CB8AC3E}">
        <p14:creationId xmlns:p14="http://schemas.microsoft.com/office/powerpoint/2010/main" val="27385521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1E93-EC75-07AD-FF53-E3E72890E9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C19069-A2CD-60B6-CFA8-28D1396DE4B8}"/>
              </a:ext>
            </a:extLst>
          </p:cNvPr>
          <p:cNvSpPr>
            <a:spLocks noGrp="1"/>
          </p:cNvSpPr>
          <p:nvPr>
            <p:ph type="sldNum" sz="quarter" idx="12"/>
          </p:nvPr>
        </p:nvSpPr>
        <p:spPr/>
        <p:txBody>
          <a:bodyPr/>
          <a:lstStyle/>
          <a:p>
            <a:fld id="{867D4A06-35AE-BD4A-84A9-613A26F3D41D}" type="slidenum">
              <a:rPr lang="en-US" smtClean="0"/>
              <a:pPr/>
              <a:t>159</a:t>
            </a:fld>
            <a:endParaRPr lang="en-US"/>
          </a:p>
        </p:txBody>
      </p:sp>
      <p:graphicFrame>
        <p:nvGraphicFramePr>
          <p:cNvPr id="3" name="Table 2">
            <a:extLst>
              <a:ext uri="{FF2B5EF4-FFF2-40B4-BE49-F238E27FC236}">
                <a16:creationId xmlns:a16="http://schemas.microsoft.com/office/drawing/2014/main" id="{50052111-0FF0-6DE3-75F8-4582FD971964}"/>
              </a:ext>
            </a:extLst>
          </p:cNvPr>
          <p:cNvGraphicFramePr>
            <a:graphicFrameLocks noGrp="1"/>
          </p:cNvGraphicFramePr>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4FBCC75F-4FF2-E863-9CE3-33B19DB627F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Process Automation Options</a:t>
            </a:r>
          </a:p>
        </p:txBody>
      </p:sp>
    </p:spTree>
    <p:extLst>
      <p:ext uri="{BB962C8B-B14F-4D97-AF65-F5344CB8AC3E}">
        <p14:creationId xmlns:p14="http://schemas.microsoft.com/office/powerpoint/2010/main" val="2286888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3CED19-7205-0A9F-EC9E-07720BFD2B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D02869-7D16-BADB-7E32-D235860C5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8E6AF9-81E3-E606-6519-AECAA9DD62AB}"/>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Putting it together</a:t>
            </a:r>
          </a:p>
        </p:txBody>
      </p:sp>
      <p:sp>
        <p:nvSpPr>
          <p:cNvPr id="4" name="Text Placeholder 3">
            <a:extLst>
              <a:ext uri="{FF2B5EF4-FFF2-40B4-BE49-F238E27FC236}">
                <a16:creationId xmlns:a16="http://schemas.microsoft.com/office/drawing/2014/main" id="{69DD4A32-CA0E-C0D3-955E-893B7A02F685}"/>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2F7AC7B7-ACDB-D880-BDB9-6DD15A1A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C8E136-08E4-133A-9016-0101181F93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160</a:t>
            </a:fld>
            <a:endParaRPr lang="en-US"/>
          </a:p>
        </p:txBody>
      </p:sp>
    </p:spTree>
    <p:extLst>
      <p:ext uri="{BB962C8B-B14F-4D97-AF65-F5344CB8AC3E}">
        <p14:creationId xmlns:p14="http://schemas.microsoft.com/office/powerpoint/2010/main" val="3203292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161</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162</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163</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164</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165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166</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167</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168</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169</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170</a:t>
            </a:fld>
            <a:endParaRPr lang="en-US"/>
          </a:p>
        </p:txBody>
      </p:sp>
    </p:spTree>
    <p:extLst>
      <p:ext uri="{BB962C8B-B14F-4D97-AF65-F5344CB8AC3E}">
        <p14:creationId xmlns:p14="http://schemas.microsoft.com/office/powerpoint/2010/main" val="35347657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a:solidFill>
                  <a:schemeClr val="tx1"/>
                </a:solidFill>
                <a:latin typeface="+mj-lt"/>
                <a:ea typeface="+mj-ea"/>
                <a:cs typeface="+mj-cs"/>
              </a:rPr>
              <a:t>Next Steps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171</a:t>
            </a:fld>
            <a:endParaRPr lang="en-US">
              <a:solidFill>
                <a:schemeClr val="tx1">
                  <a:lumMod val="50000"/>
                  <a:lumOff val="50000"/>
                </a:schemeClr>
              </a:solidFill>
            </a:endParaRPr>
          </a:p>
        </p:txBody>
      </p:sp>
    </p:spTree>
    <p:extLst>
      <p:ext uri="{BB962C8B-B14F-4D97-AF65-F5344CB8AC3E}">
        <p14:creationId xmlns:p14="http://schemas.microsoft.com/office/powerpoint/2010/main" val="11998426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0BFAD-44A8-EE9B-C7AD-F7751A9FAFF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DEDD2-C023-858B-0EA9-E65035E5B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79FB4-FC4F-23BC-6BDC-DC08495972BD}"/>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dirty="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956A6859-A5F0-2B22-6732-9B63AEA57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4AA32C5-DAD8-9DC5-3779-9963FA7BA89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172</a:t>
            </a:fld>
            <a:endParaRPr lang="en-US"/>
          </a:p>
        </p:txBody>
      </p:sp>
      <p:pic>
        <p:nvPicPr>
          <p:cNvPr id="5122" name="Picture 2" descr="Reactive Microservices Architecture by Jonas Bonér | Goodreads">
            <a:extLst>
              <a:ext uri="{FF2B5EF4-FFF2-40B4-BE49-F238E27FC236}">
                <a16:creationId xmlns:a16="http://schemas.microsoft.com/office/drawing/2014/main" id="{62AA0C3D-556A-85BA-3258-D11FA4325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595" y="891328"/>
            <a:ext cx="3404710" cy="5075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6FD8-89C6-6C73-94B9-ABF5539EE32D}"/>
              </a:ext>
            </a:extLst>
          </p:cNvPr>
          <p:cNvSpPr txBox="1"/>
          <p:nvPr/>
        </p:nvSpPr>
        <p:spPr>
          <a:xfrm>
            <a:off x="264160" y="4995717"/>
            <a:ext cx="3820160" cy="461665"/>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jonasboner.com</a:t>
            </a:r>
            <a:r>
              <a:rPr lang="en-GB" sz="1200" dirty="0">
                <a:latin typeface="Chalkboard" panose="03050602040202020205" pitchFamily="66" charset="77"/>
              </a:rPr>
              <a:t>/resources/</a:t>
            </a:r>
            <a:r>
              <a:rPr lang="en-GB" sz="1200" dirty="0" err="1">
                <a:latin typeface="Chalkboard" panose="03050602040202020205" pitchFamily="66" charset="77"/>
              </a:rPr>
              <a:t>Reactive_Microservices_Architecture.pdf</a:t>
            </a:r>
            <a:endParaRPr lang="en-GB" sz="1200" dirty="0">
              <a:latin typeface="Chalkboard" panose="03050602040202020205" pitchFamily="66" charset="77"/>
            </a:endParaRPr>
          </a:p>
        </p:txBody>
      </p:sp>
    </p:spTree>
    <p:extLst>
      <p:ext uri="{BB962C8B-B14F-4D97-AF65-F5344CB8AC3E}">
        <p14:creationId xmlns:p14="http://schemas.microsoft.com/office/powerpoint/2010/main" val="5317423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3BBD7-5876-73E1-B2A8-6862F92CAE6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302CD-016A-2745-7892-92CC02DD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963C8-EC7F-B4F9-6A3C-4DBE6C91ECF9}"/>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D64B62D2-7DD9-6705-1242-0F57A8338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258F82C-C2EE-718B-7180-159B87ADD84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173</a:t>
            </a:fld>
            <a:endParaRPr lang="en-US"/>
          </a:p>
        </p:txBody>
      </p:sp>
      <p:pic>
        <p:nvPicPr>
          <p:cNvPr id="7" name="Picture 2" descr="Cover">
            <a:extLst>
              <a:ext uri="{FF2B5EF4-FFF2-40B4-BE49-F238E27FC236}">
                <a16:creationId xmlns:a16="http://schemas.microsoft.com/office/drawing/2014/main" id="{722A544E-668D-7BFC-DB22-EE258B1D4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644" y="1068959"/>
            <a:ext cx="3932826" cy="51508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723721-A1B9-1291-FE5B-954D33A7C39A}"/>
              </a:ext>
            </a:extLst>
          </p:cNvPr>
          <p:cNvSpPr txBox="1"/>
          <p:nvPr/>
        </p:nvSpPr>
        <p:spPr>
          <a:xfrm>
            <a:off x="479161" y="4912336"/>
            <a:ext cx="2965079"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processautomationbook.com</a:t>
            </a:r>
            <a:r>
              <a:rPr lang="en-GB" sz="1200" dirty="0">
                <a:latin typeface="Chalkboard" panose="03050602040202020205" pitchFamily="66" charset="77"/>
              </a:rPr>
              <a:t>/</a:t>
            </a:r>
          </a:p>
        </p:txBody>
      </p:sp>
    </p:spTree>
    <p:extLst>
      <p:ext uri="{BB962C8B-B14F-4D97-AF65-F5344CB8AC3E}">
        <p14:creationId xmlns:p14="http://schemas.microsoft.com/office/powerpoint/2010/main" val="11284033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174</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175</a:t>
            </a:fld>
            <a:endParaRPr lang="en-US"/>
          </a:p>
        </p:txBody>
      </p:sp>
      <p:pic>
        <p:nvPicPr>
          <p:cNvPr id="3074" name="Picture 2" descr="Enterprise Integration Patterns">
            <a:extLst>
              <a:ext uri="{FF2B5EF4-FFF2-40B4-BE49-F238E27FC236}">
                <a16:creationId xmlns:a16="http://schemas.microsoft.com/office/drawing/2014/main" id="{64AC8CE0-3202-FAB4-6442-DD4F7CA98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33272"/>
            <a:ext cx="3624648" cy="4791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F7C09A-0161-0E79-12A2-78A15A3DA111}"/>
              </a:ext>
            </a:extLst>
          </p:cNvPr>
          <p:cNvSpPr txBox="1"/>
          <p:nvPr/>
        </p:nvSpPr>
        <p:spPr>
          <a:xfrm>
            <a:off x="284480" y="4968982"/>
            <a:ext cx="4572000"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www.enterpriseintegrationpatterns.com</a:t>
            </a:r>
            <a:r>
              <a:rPr lang="en-GB" sz="1200" dirty="0">
                <a:latin typeface="Chalkboard" panose="03050602040202020205" pitchFamily="66" charset="77"/>
              </a:rPr>
              <a:t>/</a:t>
            </a:r>
            <a:r>
              <a:rPr lang="en-GB" sz="1200" dirty="0" err="1">
                <a:latin typeface="Chalkboard" panose="03050602040202020205" pitchFamily="66" charset="77"/>
              </a:rPr>
              <a:t>gregor.html</a:t>
            </a:r>
            <a:endParaRPr lang="en-GB" sz="1200" dirty="0">
              <a:latin typeface="Chalkboard" panose="03050602040202020205" pitchFamily="66" charset="77"/>
            </a:endParaRPr>
          </a:p>
        </p:txBody>
      </p:sp>
    </p:spTree>
    <p:extLst>
      <p:ext uri="{BB962C8B-B14F-4D97-AF65-F5344CB8AC3E}">
        <p14:creationId xmlns:p14="http://schemas.microsoft.com/office/powerpoint/2010/main" val="758847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176</a:t>
            </a:fld>
            <a:endParaRPr lang="en-US"/>
          </a:p>
        </p:txBody>
      </p:sp>
    </p:spTree>
    <p:extLst>
      <p:ext uri="{BB962C8B-B14F-4D97-AF65-F5344CB8AC3E}">
        <p14:creationId xmlns:p14="http://schemas.microsoft.com/office/powerpoint/2010/main" val="297681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spcAft>
                <a:spcPts val="600"/>
              </a:spcAft>
            </a:pPr>
            <a:r>
              <a:rPr lang="en-US" sz="1600" kern="1200">
                <a:solidFill>
                  <a:schemeClr val="tx1"/>
                </a:solidFill>
                <a:latin typeface="+mn-lt"/>
                <a:ea typeface="+mn-ea"/>
                <a:cs typeface="+mn-cs"/>
              </a:rPr>
              <a:t>www.linkedin.com/in/ian-cooper-2b059b</a:t>
            </a:r>
          </a:p>
        </p:txBody>
      </p:sp>
      <p:sp>
        <p:nvSpPr>
          <p:cNvPr id="44" name="Rectangle 4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21</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47C81-B668-29BC-C9DF-8F15FC1787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78E54F-B543-279F-F2CE-1D4E9B8DD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3859654-0586-AEDB-E2DC-20F0F69C8A33}"/>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Repair and Clarification</a:t>
            </a:r>
          </a:p>
        </p:txBody>
      </p:sp>
      <p:sp>
        <p:nvSpPr>
          <p:cNvPr id="12" name="Rectangle 11">
            <a:extLst>
              <a:ext uri="{FF2B5EF4-FFF2-40B4-BE49-F238E27FC236}">
                <a16:creationId xmlns:a16="http://schemas.microsoft.com/office/drawing/2014/main" id="{290C74B5-7A08-7A5A-DEBD-3BDC1EC09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BB230F-4B34-09EB-C802-7E4BBF153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B465DC8-4B9E-E171-B41B-C4E85801568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161967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3</a:t>
            </a:fld>
            <a:endParaRPr lang="en-US"/>
          </a:p>
        </p:txBody>
      </p:sp>
      <p:sp>
        <p:nvSpPr>
          <p:cNvPr id="9" name="Title 1">
            <a:extLst>
              <a:ext uri="{FF2B5EF4-FFF2-40B4-BE49-F238E27FC236}">
                <a16:creationId xmlns:a16="http://schemas.microsoft.com/office/drawing/2014/main" id="{83648A70-F539-C47A-4ECC-027E4A5B3104}"/>
              </a:ext>
            </a:extLst>
          </p:cNvPr>
          <p:cNvSpPr>
            <a:spLocks noGrp="1"/>
          </p:cNvSpPr>
          <p:nvPr>
            <p:ph type="title"/>
          </p:nvPr>
        </p:nvSpPr>
        <p:spPr>
          <a:xfrm>
            <a:off x="429369" y="136525"/>
            <a:ext cx="8263890" cy="1434415"/>
          </a:xfrm>
        </p:spPr>
        <p:txBody>
          <a:bodyPr anchor="b">
            <a:normAutofit/>
          </a:bodyPr>
          <a:lstStyle/>
          <a:p>
            <a:r>
              <a:rPr lang="en-US" sz="4700" dirty="0">
                <a:latin typeface="Chalkboard" panose="03050602040202020205" pitchFamily="66" charset="77"/>
              </a:rPr>
              <a:t>Day One Messaging</a:t>
            </a:r>
          </a:p>
        </p:txBody>
      </p:sp>
      <p:graphicFrame>
        <p:nvGraphicFramePr>
          <p:cNvPr id="10" name="Content Placeholder 2">
            <a:extLst>
              <a:ext uri="{FF2B5EF4-FFF2-40B4-BE49-F238E27FC236}">
                <a16:creationId xmlns:a16="http://schemas.microsoft.com/office/drawing/2014/main" id="{AF4D301A-E59A-7323-2024-FF5F67181139}"/>
              </a:ext>
            </a:extLst>
          </p:cNvPr>
          <p:cNvGraphicFramePr>
            <a:graphicFrameLocks noGrp="1"/>
          </p:cNvGraphicFramePr>
          <p:nvPr>
            <p:ph idx="1"/>
            <p:extLst>
              <p:ext uri="{D42A27DB-BD31-4B8C-83A1-F6EECF244321}">
                <p14:modId xmlns:p14="http://schemas.microsoft.com/office/powerpoint/2010/main" val="2518825334"/>
              </p:ext>
            </p:extLst>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626A-B6B2-8F81-8AC4-4FFEBD337C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C1415-6095-8230-CA4C-7C36B833C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2E1DFA24-FA12-AEE7-FE2C-D6BA4421B12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Fat &amp; Skinny</a:t>
            </a:r>
          </a:p>
        </p:txBody>
      </p:sp>
      <p:sp>
        <p:nvSpPr>
          <p:cNvPr id="12" name="Rectangle 11">
            <a:extLst>
              <a:ext uri="{FF2B5EF4-FFF2-40B4-BE49-F238E27FC236}">
                <a16:creationId xmlns:a16="http://schemas.microsoft.com/office/drawing/2014/main" id="{C4DB3890-CEB0-8CC6-EB00-9D726831A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8C3BDE8-6A2F-861F-46CC-FB1136432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1A26898-45BF-0E01-6B59-E1EC4C95E4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21735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extLst>
              <p:ext uri="{D42A27DB-BD31-4B8C-83A1-F6EECF244321}">
                <p14:modId xmlns:p14="http://schemas.microsoft.com/office/powerpoint/2010/main" val="438530098"/>
              </p:ext>
            </p:extLst>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9E19C-B284-4479-D131-D1299CC895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61774-939B-2EAC-03FC-ECD65D2D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E669C32-36BB-2C1C-D861-7FE319263D5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Domain, Summary &amp; Sequence </a:t>
            </a:r>
          </a:p>
        </p:txBody>
      </p:sp>
      <p:sp>
        <p:nvSpPr>
          <p:cNvPr id="12" name="Rectangle 11">
            <a:extLst>
              <a:ext uri="{FF2B5EF4-FFF2-40B4-BE49-F238E27FC236}">
                <a16:creationId xmlns:a16="http://schemas.microsoft.com/office/drawing/2014/main" id="{A075C8E0-D80F-E709-8C6A-BEB471BBF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E6D7D581-5F0D-F4B4-D0A1-806C754A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F856207-C5BA-F456-C1E6-AA5E998512D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202876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kern="1200" dirty="0">
                <a:solidFill>
                  <a:schemeClr val="tx1"/>
                </a:solidFill>
                <a:latin typeface="Chalkboard" panose="03050602040202020205" pitchFamily="66" charset="77"/>
                <a:ea typeface="+mj-ea"/>
                <a:cs typeface="+mj-cs"/>
              </a:rPr>
              <a:t>Day Two</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51</a:t>
            </a:fld>
            <a:endParaRPr lang="en-US"/>
          </a:p>
        </p:txBody>
      </p:sp>
    </p:spTree>
    <p:extLst>
      <p:ext uri="{BB962C8B-B14F-4D97-AF65-F5344CB8AC3E}">
        <p14:creationId xmlns:p14="http://schemas.microsoft.com/office/powerpoint/2010/main" val="239489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Paper Workflows</a:t>
            </a:r>
          </a:p>
        </p:txBody>
      </p:sp>
      <p:sp>
        <p:nvSpPr>
          <p:cNvPr id="13" name="Rectangle 12">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“My life looked good on paper - where, in fact, almost all of it was being lived.”  - Martin Amis</a:t>
            </a:r>
          </a:p>
        </p:txBody>
      </p:sp>
      <p:sp>
        <p:nvSpPr>
          <p:cNvPr id="15"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52</a:t>
            </a:fld>
            <a:endParaRPr lang="en-US"/>
          </a:p>
        </p:txBody>
      </p:sp>
    </p:spTree>
    <p:extLst>
      <p:ext uri="{BB962C8B-B14F-4D97-AF65-F5344CB8AC3E}">
        <p14:creationId xmlns:p14="http://schemas.microsoft.com/office/powerpoint/2010/main" val="83590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997633" cy="369332"/>
          </a:xfrm>
          <a:prstGeom prst="rect">
            <a:avLst/>
          </a:prstGeom>
          <a:noFill/>
        </p:spPr>
        <p:txBody>
          <a:bodyPr wrap="square" rtlCol="0">
            <a:spAutoFit/>
          </a:bodyPr>
          <a:lstStyle/>
          <a:p>
            <a:r>
              <a:rPr lang="en-US" dirty="0">
                <a:latin typeface="Chalkboard" panose="03050602040202020205" pitchFamily="66" charset="77"/>
              </a:rPr>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3080018" cy="369332"/>
          </a:xfrm>
          <a:prstGeom prst="rect">
            <a:avLst/>
          </a:prstGeom>
          <a:noFill/>
        </p:spPr>
        <p:txBody>
          <a:bodyPr wrap="square" rtlCol="0">
            <a:spAutoFit/>
          </a:bodyPr>
          <a:lstStyle/>
          <a:p>
            <a:r>
              <a:rPr lang="en-US" dirty="0">
                <a:latin typeface="Chalkboard" panose="03050602040202020205" pitchFamily="66" charset="77"/>
              </a:rPr>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568919" cy="369332"/>
          </a:xfrm>
          <a:prstGeom prst="rect">
            <a:avLst/>
          </a:prstGeom>
          <a:noFill/>
        </p:spPr>
        <p:txBody>
          <a:bodyPr wrap="square" rtlCol="0">
            <a:spAutoFit/>
          </a:bodyPr>
          <a:lstStyle/>
          <a:p>
            <a:pPr algn="ctr"/>
            <a:r>
              <a:rPr lang="en-US" dirty="0">
                <a:latin typeface="Chalkboard" panose="03050602040202020205" pitchFamily="66" charset="77"/>
              </a:rPr>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568919" cy="369332"/>
          </a:xfrm>
          <a:prstGeom prst="rect">
            <a:avLst/>
          </a:prstGeom>
          <a:noFill/>
        </p:spPr>
        <p:txBody>
          <a:bodyPr wrap="square" rtlCol="0">
            <a:spAutoFit/>
          </a:bodyPr>
          <a:lstStyle/>
          <a:p>
            <a:pPr algn="ctr"/>
            <a:r>
              <a:rPr lang="en-US" dirty="0">
                <a:latin typeface="Chalkboard" panose="03050602040202020205" pitchFamily="66" charset="77"/>
              </a:rPr>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568919" cy="369332"/>
          </a:xfrm>
          <a:prstGeom prst="rect">
            <a:avLst/>
          </a:prstGeom>
          <a:noFill/>
        </p:spPr>
        <p:txBody>
          <a:bodyPr wrap="square" rtlCol="0">
            <a:spAutoFit/>
          </a:bodyPr>
          <a:lstStyle/>
          <a:p>
            <a:pPr algn="ctr"/>
            <a:r>
              <a:rPr lang="en-US" dirty="0">
                <a:latin typeface="Chalkboard" panose="03050602040202020205" pitchFamily="66" charset="77"/>
              </a:rPr>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568919" cy="369332"/>
          </a:xfrm>
          <a:prstGeom prst="rect">
            <a:avLst/>
          </a:prstGeom>
          <a:noFill/>
        </p:spPr>
        <p:txBody>
          <a:bodyPr wrap="square" rtlCol="0">
            <a:spAutoFit/>
          </a:bodyPr>
          <a:lstStyle/>
          <a:p>
            <a:pPr algn="ctr"/>
            <a:r>
              <a:rPr lang="en-US" dirty="0">
                <a:latin typeface="Chalkboard" panose="03050602040202020205" pitchFamily="66" charset="77"/>
              </a:rPr>
              <a:t>Fat</a:t>
            </a:r>
          </a:p>
        </p:txBody>
      </p:sp>
    </p:spTree>
    <p:extLst>
      <p:ext uri="{BB962C8B-B14F-4D97-AF65-F5344CB8AC3E}">
        <p14:creationId xmlns:p14="http://schemas.microsoft.com/office/powerpoint/2010/main" val="41317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123999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140382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1244487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356376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2D99F3-2392-0304-9CC8-4BAE514E7D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891EB9-BE7E-9F1A-8A04-B4E98444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784FD2-26A9-FF8E-A8AB-C61BB52C66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Conversations</a:t>
            </a:r>
          </a:p>
        </p:txBody>
      </p:sp>
      <p:sp>
        <p:nvSpPr>
          <p:cNvPr id="12" name="Rectangle 11">
            <a:extLst>
              <a:ext uri="{FF2B5EF4-FFF2-40B4-BE49-F238E27FC236}">
                <a16:creationId xmlns:a16="http://schemas.microsoft.com/office/drawing/2014/main" id="{BBB7913F-11E4-D4AC-3C82-61FAFB1A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34AA71F-F34A-68F1-2D03-3B7FAAC8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09DAE8-527F-7A3C-100E-4C351544ACB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6</a:t>
            </a:fld>
            <a:endParaRPr lang="en-US"/>
          </a:p>
        </p:txBody>
      </p:sp>
    </p:spTree>
    <p:extLst>
      <p:ext uri="{BB962C8B-B14F-4D97-AF65-F5344CB8AC3E}">
        <p14:creationId xmlns:p14="http://schemas.microsoft.com/office/powerpoint/2010/main" val="983418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61</a:t>
            </a:fld>
            <a:endParaRPr lang="en-US"/>
          </a:p>
        </p:txBody>
      </p:sp>
    </p:spTree>
    <p:extLst>
      <p:ext uri="{BB962C8B-B14F-4D97-AF65-F5344CB8AC3E}">
        <p14:creationId xmlns:p14="http://schemas.microsoft.com/office/powerpoint/2010/main" val="3735360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63</a:t>
            </a:fld>
            <a:endParaRPr lang="en-US"/>
          </a:p>
        </p:txBody>
      </p:sp>
    </p:spTree>
    <p:extLst>
      <p:ext uri="{BB962C8B-B14F-4D97-AF65-F5344CB8AC3E}">
        <p14:creationId xmlns:p14="http://schemas.microsoft.com/office/powerpoint/2010/main" val="380566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4155510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69</a:t>
            </a:fld>
            <a:endParaRPr lang="en-US"/>
          </a:p>
        </p:txBody>
      </p:sp>
    </p:spTree>
    <p:extLst>
      <p:ext uri="{BB962C8B-B14F-4D97-AF65-F5344CB8AC3E}">
        <p14:creationId xmlns:p14="http://schemas.microsoft.com/office/powerpoint/2010/main" val="353647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dirty="0">
                <a:latin typeface="Chalkboard" panose="03050602040202020205" pitchFamily="66" charset="77"/>
              </a:rPr>
              <a:t>In &amp; Out</a:t>
            </a:r>
            <a:endParaRPr lang="en-US" sz="7000" kern="1200" dirty="0">
              <a:solidFill>
                <a:schemeClr val="tx1"/>
              </a:solidFill>
              <a:latin typeface="Chalkboard" panose="03050602040202020205" pitchFamily="66" charset="77"/>
            </a:endParaRP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38728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0CDE8F-D1BB-F715-A312-6D0B6119C8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C8CD31-3E19-DF15-5099-F580003DE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36A6F6-8838-E351-5128-32093038D8AB}"/>
              </a:ext>
            </a:extLst>
          </p:cNvPr>
          <p:cNvSpPr>
            <a:spLocks noGrp="1"/>
          </p:cNvSpPr>
          <p:nvPr>
            <p:ph type="title"/>
          </p:nvPr>
        </p:nvSpPr>
        <p:spPr>
          <a:xfrm>
            <a:off x="628650" y="1122362"/>
            <a:ext cx="4796790" cy="4135437"/>
          </a:xfrm>
        </p:spPr>
        <p:txBody>
          <a:bodyPr vert="horz" lIns="91440" tIns="45720" rIns="91440" bIns="45720" rtlCol="0" anchor="b">
            <a:normAutofit/>
          </a:bodyPr>
          <a:lstStyle/>
          <a:p>
            <a:pPr defTabSz="914400">
              <a:lnSpc>
                <a:spcPct val="90000"/>
              </a:lnSpc>
            </a:pPr>
            <a:r>
              <a:rPr lang="en-US" sz="4800" kern="1200" dirty="0">
                <a:solidFill>
                  <a:schemeClr val="tx1"/>
                </a:solidFill>
                <a:latin typeface="Chalkboard" panose="03050602040202020205" pitchFamily="66" charset="77"/>
              </a:rPr>
              <a:t>Reactive programming</a:t>
            </a:r>
          </a:p>
        </p:txBody>
      </p:sp>
      <p:sp>
        <p:nvSpPr>
          <p:cNvPr id="11" name="Rectangle 10">
            <a:extLst>
              <a:ext uri="{FF2B5EF4-FFF2-40B4-BE49-F238E27FC236}">
                <a16:creationId xmlns:a16="http://schemas.microsoft.com/office/drawing/2014/main" id="{9BFB7C6B-C161-DAAB-187A-09544A61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8233A-70C4-BBFC-C5C4-934BDE300999}"/>
              </a:ext>
            </a:extLst>
          </p:cNvPr>
          <p:cNvSpPr>
            <a:spLocks noGrp="1"/>
          </p:cNvSpPr>
          <p:nvPr>
            <p:ph type="body" idx="1"/>
          </p:nvPr>
        </p:nvSpPr>
        <p:spPr>
          <a:xfrm>
            <a:off x="5946085" y="1232452"/>
            <a:ext cx="2400300" cy="3850919"/>
          </a:xfrm>
        </p:spPr>
        <p:txBody>
          <a:bodyPr vert="horz" lIns="91440" tIns="45720" rIns="91440" bIns="45720" rtlCol="0" anchor="b">
            <a:normAutofit/>
          </a:bodyPr>
          <a:lstStyle/>
          <a:p>
            <a:pPr defTabSz="914400">
              <a:lnSpc>
                <a:spcPct val="90000"/>
              </a:lnSpc>
              <a:spcBef>
                <a:spcPts val="1000"/>
              </a:spcBef>
            </a:pP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A0C24644-5050-558C-016E-2B1AA1A94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31062D6-DD93-DE36-569A-B9116D03332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72</a:t>
            </a:fld>
            <a:endParaRPr lang="en-US"/>
          </a:p>
        </p:txBody>
      </p:sp>
    </p:spTree>
    <p:extLst>
      <p:ext uri="{BB962C8B-B14F-4D97-AF65-F5344CB8AC3E}">
        <p14:creationId xmlns:p14="http://schemas.microsoft.com/office/powerpoint/2010/main" val="1597791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0A879D-4B86-1D00-AD00-DF88A46AD07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2142B4-7308-9751-9BB2-2553DE1B1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A79C651A-548F-EE4D-3B8F-57A6FF5327A3}"/>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Object Oriented Programming</a:t>
            </a:r>
          </a:p>
        </p:txBody>
      </p:sp>
      <p:sp>
        <p:nvSpPr>
          <p:cNvPr id="12" name="Rectangle 11">
            <a:extLst>
              <a:ext uri="{FF2B5EF4-FFF2-40B4-BE49-F238E27FC236}">
                <a16:creationId xmlns:a16="http://schemas.microsoft.com/office/drawing/2014/main" id="{2D15D1A8-BE55-F8DD-658D-B10F7685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D3D69A25-D4B8-B2CD-2228-3B2FC1D0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B3B39F3-8609-C466-C4AC-DAC3DEC939F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73</a:t>
            </a:fld>
            <a:endParaRPr lang="en-US"/>
          </a:p>
        </p:txBody>
      </p:sp>
    </p:spTree>
    <p:extLst>
      <p:ext uri="{BB962C8B-B14F-4D97-AF65-F5344CB8AC3E}">
        <p14:creationId xmlns:p14="http://schemas.microsoft.com/office/powerpoint/2010/main" val="208631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74</a:t>
            </a:fld>
            <a:endParaRPr lang="en-US"/>
          </a:p>
        </p:txBody>
      </p:sp>
    </p:spTree>
    <p:extLst>
      <p:ext uri="{BB962C8B-B14F-4D97-AF65-F5344CB8AC3E}">
        <p14:creationId xmlns:p14="http://schemas.microsoft.com/office/powerpoint/2010/main" val="263344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75</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71300-219E-7507-348A-782379F895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2CF66-325D-B174-3E0B-05DD677D1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8318F81-37CC-1BFD-3454-2BD2D63BD18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Data Flow Programming</a:t>
            </a:r>
          </a:p>
        </p:txBody>
      </p:sp>
      <p:sp>
        <p:nvSpPr>
          <p:cNvPr id="12" name="Rectangle 11">
            <a:extLst>
              <a:ext uri="{FF2B5EF4-FFF2-40B4-BE49-F238E27FC236}">
                <a16:creationId xmlns:a16="http://schemas.microsoft.com/office/drawing/2014/main" id="{FB082CFA-1F8C-815D-20D3-52DEB92A3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5EEBBF02-CF1C-0557-10A5-E024B7D1E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E1E35B-5E0F-E9D0-CAD5-0384886934A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76</a:t>
            </a:fld>
            <a:endParaRPr lang="en-US"/>
          </a:p>
        </p:txBody>
      </p:sp>
    </p:spTree>
    <p:extLst>
      <p:ext uri="{BB962C8B-B14F-4D97-AF65-F5344CB8AC3E}">
        <p14:creationId xmlns:p14="http://schemas.microsoft.com/office/powerpoint/2010/main" val="260024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77</a:t>
            </a:fld>
            <a:endParaRPr lang="en-US"/>
          </a:p>
        </p:txBody>
      </p:sp>
    </p:spTree>
    <p:extLst>
      <p:ext uri="{BB962C8B-B14F-4D97-AF65-F5344CB8AC3E}">
        <p14:creationId xmlns:p14="http://schemas.microsoft.com/office/powerpoint/2010/main" val="200361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78</a:t>
            </a:fld>
            <a:endParaRPr lang="en-US"/>
          </a:p>
        </p:txBody>
      </p:sp>
    </p:spTree>
    <p:extLst>
      <p:ext uri="{BB962C8B-B14F-4D97-AF65-F5344CB8AC3E}">
        <p14:creationId xmlns:p14="http://schemas.microsoft.com/office/powerpoint/2010/main" val="3699443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79</a:t>
            </a:fld>
            <a:endParaRPr lang="en-US"/>
          </a:p>
        </p:txBody>
      </p:sp>
    </p:spTree>
    <p:extLst>
      <p:ext uri="{BB962C8B-B14F-4D97-AF65-F5344CB8AC3E}">
        <p14:creationId xmlns:p14="http://schemas.microsoft.com/office/powerpoint/2010/main" val="390594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80</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Flow Based Programming</a:t>
            </a:r>
          </a:p>
        </p:txBody>
      </p:sp>
      <p:sp>
        <p:nvSpPr>
          <p:cNvPr id="12" name="Rectangle 11">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“Everything Flows and Nothing Stays.”  - Heraclitus</a:t>
            </a:r>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81</a:t>
            </a:fld>
            <a:endParaRPr lang="en-US"/>
          </a:p>
        </p:txBody>
      </p:sp>
    </p:spTree>
    <p:extLst>
      <p:ext uri="{BB962C8B-B14F-4D97-AF65-F5344CB8AC3E}">
        <p14:creationId xmlns:p14="http://schemas.microsoft.com/office/powerpoint/2010/main" val="1034757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82</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83</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84</a:t>
            </a:fld>
            <a:endParaRPr lang="en-US"/>
          </a:p>
        </p:txBody>
      </p:sp>
    </p:spTree>
    <p:extLst>
      <p:ext uri="{BB962C8B-B14F-4D97-AF65-F5344CB8AC3E}">
        <p14:creationId xmlns:p14="http://schemas.microsoft.com/office/powerpoint/2010/main" val="8133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85</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86</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87</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Tree>
    <p:extLst>
      <p:ext uri="{BB962C8B-B14F-4D97-AF65-F5344CB8AC3E}">
        <p14:creationId xmlns:p14="http://schemas.microsoft.com/office/powerpoint/2010/main" val="72476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80666-D066-13CB-64D0-5B1E14DFDE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584EB5-89B4-DA6A-5DE4-C7F8C7C47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1BE112-6DC0-5AB1-0396-03D4DA2866B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Example</a:t>
            </a:r>
          </a:p>
        </p:txBody>
      </p:sp>
      <p:sp>
        <p:nvSpPr>
          <p:cNvPr id="12" name="Rectangle 11">
            <a:extLst>
              <a:ext uri="{FF2B5EF4-FFF2-40B4-BE49-F238E27FC236}">
                <a16:creationId xmlns:a16="http://schemas.microsoft.com/office/drawing/2014/main" id="{DF7A927A-375E-5805-B585-616BB1C17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EE354881-EA05-78CE-076B-8AE623F0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FF857A-7FD4-F5F7-9872-E722822FF3E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90</a:t>
            </a:fld>
            <a:endParaRPr lang="en-US"/>
          </a:p>
        </p:txBody>
      </p:sp>
    </p:spTree>
    <p:extLst>
      <p:ext uri="{BB962C8B-B14F-4D97-AF65-F5344CB8AC3E}">
        <p14:creationId xmlns:p14="http://schemas.microsoft.com/office/powerpoint/2010/main" val="4173986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91</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171168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2000909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4090692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25970-B580-1A04-9D9B-D96C63FC79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8EE460-8D0B-A83F-00F8-187C46D96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3C1AF87-48D5-8B28-15CC-31609481D74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SOA Architectures</a:t>
            </a:r>
          </a:p>
        </p:txBody>
      </p:sp>
      <p:sp>
        <p:nvSpPr>
          <p:cNvPr id="12" name="Rectangle 11">
            <a:extLst>
              <a:ext uri="{FF2B5EF4-FFF2-40B4-BE49-F238E27FC236}">
                <a16:creationId xmlns:a16="http://schemas.microsoft.com/office/drawing/2014/main" id="{2F8AF073-21F6-B0D7-C19F-617BC0E4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2B8D248-60A4-91E5-429E-9674C24D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BEA6F7-3ACB-54DF-A251-BC5FC78D89B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96</a:t>
            </a:fld>
            <a:endParaRPr lang="en-US"/>
          </a:p>
        </p:txBody>
      </p:sp>
    </p:spTree>
    <p:extLst>
      <p:ext uri="{BB962C8B-B14F-4D97-AF65-F5344CB8AC3E}">
        <p14:creationId xmlns:p14="http://schemas.microsoft.com/office/powerpoint/2010/main" val="1270134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97</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648429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98</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80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4240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50133</TotalTime>
  <Words>9516</Words>
  <Application>Microsoft Macintosh PowerPoint</Application>
  <PresentationFormat>On-screen Show (4:3)</PresentationFormat>
  <Paragraphs>1198</Paragraphs>
  <Slides>176</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176</vt:i4>
      </vt:variant>
    </vt:vector>
  </HeadingPairs>
  <TitlesOfParts>
    <vt:vector size="182" baseType="lpstr">
      <vt:lpstr>Arial</vt:lpstr>
      <vt:lpstr>Calibri</vt:lpstr>
      <vt:lpstr>Chalkboard</vt:lpstr>
      <vt:lpstr>Inter-Regular</vt:lpstr>
      <vt:lpstr>Palatino Linotype</vt:lpstr>
      <vt:lpstr>Office Theme</vt:lpstr>
      <vt:lpstr>Practical Messaging</vt:lpstr>
      <vt:lpstr>Who are you?</vt:lpstr>
      <vt:lpstr>Day One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Process Automation</vt:lpstr>
      <vt:lpstr>What is a microservice?</vt:lpstr>
      <vt:lpstr>PowerPoint Presentation</vt:lpstr>
      <vt:lpstr>Value Stream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it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1259</cp:revision>
  <dcterms:created xsi:type="dcterms:W3CDTF">2012-05-22T19:34:54Z</dcterms:created>
  <dcterms:modified xsi:type="dcterms:W3CDTF">2025-01-05T22:50:19Z</dcterms:modified>
</cp:coreProperties>
</file>